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1"/>
  </p:notesMasterIdLst>
  <p:sldIdLst>
    <p:sldId id="795" r:id="rId2"/>
    <p:sldId id="496" r:id="rId3"/>
    <p:sldId id="2336" r:id="rId4"/>
    <p:sldId id="2505" r:id="rId5"/>
    <p:sldId id="2425" r:id="rId6"/>
    <p:sldId id="2506" r:id="rId7"/>
    <p:sldId id="2507" r:id="rId8"/>
    <p:sldId id="2508" r:id="rId9"/>
    <p:sldId id="2462" r:id="rId10"/>
    <p:sldId id="2509" r:id="rId11"/>
    <p:sldId id="2500" r:id="rId12"/>
    <p:sldId id="2512" r:id="rId13"/>
    <p:sldId id="2491" r:id="rId14"/>
    <p:sldId id="2515" r:id="rId15"/>
    <p:sldId id="2518" r:id="rId16"/>
    <p:sldId id="2432" r:id="rId17"/>
    <p:sldId id="2519" r:id="rId18"/>
    <p:sldId id="2499" r:id="rId19"/>
    <p:sldId id="2492" r:id="rId20"/>
    <p:sldId id="2495" r:id="rId21"/>
    <p:sldId id="2520" r:id="rId22"/>
    <p:sldId id="2522" r:id="rId23"/>
    <p:sldId id="2503" r:id="rId24"/>
    <p:sldId id="2367" r:id="rId25"/>
    <p:sldId id="2448" r:id="rId26"/>
    <p:sldId id="2449" r:id="rId27"/>
    <p:sldId id="2524" r:id="rId28"/>
    <p:sldId id="2521" r:id="rId29"/>
    <p:sldId id="241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7F3C21-E1E7-0F14-A161-3A5B372E7113}" name="Sheila Kansiime" initials="SK" userId="S::lsh2006009@lshtm.ac.uk::ca0df49e-e868-41c4-9193-0125491d51b0" providerId="AD"/>
  <p188:author id="{329B9CA6-B8DE-12F0-BCFB-BC29A77C3CBA}" name="Eugene Ruzagira" initials="ER" userId="S::lsher1@lshtm.ac.uk::cb456e5a-2563-4b4b-97b8-3318beeca0f2" providerId="AD"/>
  <p188:author id="{135B90C6-B02A-D7F2-8C20-9AC0CE6921D0}" name="Julie Fox" initials="JF" userId="S::k0928144@kcl.ac.uk::eed15a91-b3a6-41f9-8044-7ba8e2bda160" providerId="AD"/>
  <p188:author id="{834952EC-D444-698C-D3A3-E823777DD99E}" name="McCormack, Sheena" initials="SM" userId="S::rmjlsmg@ucl.ac.uk::4350db13-7bff-470d-83d3-8a92b4ef0c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6" autoAdjust="0"/>
    <p:restoredTop sz="92621" autoAdjust="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2FAED-B39E-4925-B817-BB95FE532542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47716-3774-443B-8922-BF72D1E9F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09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Focus on split </a:t>
            </a:r>
            <a:r>
              <a:rPr lang="en-GB" dirty="0" err="1"/>
              <a:t>bw</a:t>
            </a:r>
            <a:r>
              <a:rPr lang="en-GB" dirty="0"/>
              <a:t> prep and vax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DE575B-DF01-4FDB-BDFC-849F88869E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290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076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82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441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363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F2453-4AA2-9D44-AEF9-0CD55D4DC800}" type="slidenum">
              <a:rPr lang="en-UG" smtClean="0"/>
              <a:t>19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530487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F2453-4AA2-9D44-AEF9-0CD55D4DC800}" type="slidenum">
              <a:rPr lang="en-UG" smtClean="0"/>
              <a:t>20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427625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041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47716-3774-443B-8922-BF72D1E9F6F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75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07370-FF54-405E-BD42-E74B715C7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rgbClr val="E94E1B"/>
          </a:solidFill>
        </p:spPr>
        <p:txBody>
          <a:bodyPr anchor="ctr" anchorCtr="0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9944C-A04A-4F0B-BCA0-4284ED185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solidFill>
            <a:srgbClr val="00A19A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67EED7-4566-4719-B3B3-8E991B153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8308" y="6154231"/>
            <a:ext cx="569557" cy="5868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2B8A85-CC98-40A7-AF7C-557257334FD3}"/>
              </a:ext>
            </a:extLst>
          </p:cNvPr>
          <p:cNvSpPr txBox="1"/>
          <p:nvPr userDrawn="1"/>
        </p:nvSpPr>
        <p:spPr>
          <a:xfrm>
            <a:off x="4264453" y="6293789"/>
            <a:ext cx="662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This project is part of the EDCTP2 Programme supported by the European Union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AF54A-4DE3-4CBD-B616-E8B2E23BB2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542" y="6257350"/>
            <a:ext cx="569557" cy="38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9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4D03-0EAF-4A57-B91D-0AA2FA07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4DD0E-62BD-47B6-B4B2-62ABC0605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09C78-919F-47B8-B7DD-BD3FDD60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7AADD-DD1A-4532-99BD-7DF3C318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71922-012B-4D9B-92C0-3B9826375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3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4D03-0EAF-4A57-B91D-0AA2FA07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09C78-919F-47B8-B7DD-BD3FDD60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7AADD-DD1A-4532-99BD-7DF3C318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71922-012B-4D9B-92C0-3B9826375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54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06E-244F-4114-813C-119D0453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63C08-02EA-4E2B-B907-866A971C2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BE93E-7C89-4452-BF63-9485CD7D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BDA7B63-E00E-49F3-A847-6D43154A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6A71452-D4C0-4D3B-A9CD-2AD45994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59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15B6-E489-4312-8E0C-7A5A614F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C262-42EB-4F82-B85F-5C3828506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32179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2BEBA-56C5-44AB-9838-941744C36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32179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B6A73-E880-464E-8C82-99F3867D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BE1DBE5-2303-4BA2-97DF-4EBFB272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62DA26D-7ED8-4A51-A39E-D2925A56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2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3A6D7-F668-4637-B105-BB268DD4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EFB1D-02F3-4E79-8813-900D7E690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FA3E4-39D7-4FDF-9555-49802F4E8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30030-6955-471F-9B9B-77013F06D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ADD68F-4FE6-4BF3-85F8-1939892FE3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F77C16-2A0F-4CC9-B6D8-FE427382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41091E2-8B67-4C5C-A4DF-B305B034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A889556-0885-446E-8F1B-439902A2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07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7FEF0-AD06-4816-9A95-77C2AA3A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CF657-7CCD-4A27-AB69-4F0CDAAB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EFE4680-E1A6-4156-B24D-A69C343A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E3FAABD-E247-40D2-A89D-2A378967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8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DBC74-ED22-44A8-8116-4B01F7BB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4931E8-F4A2-477F-96A6-964E5D088F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C2113E8-742C-4BE1-A55C-E9CC5A75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5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3F62-5724-4F49-9504-9F818E95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598EB-E14B-43D4-9311-9888721B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495A0-07E2-4F9F-B95D-3779E6E70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3EF1C-7FD4-4096-866A-79E7FB78F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405563E-CFB2-454A-9829-DC2DF0235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132126C-0F09-49D8-927D-7FDBA1505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0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9D2FE-7D12-4CB0-BD5C-4853B7DD7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ADB41D-57DE-4A68-BBE6-73234B85C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D8D39-E322-46A0-BB48-8420D31F6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C26FC-6E53-43FE-A364-B6DD482C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CC0AD90-FD2A-4AFA-B919-A466E6A518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9059270-8B88-4E95-99F3-51AD6AA1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92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B978-BF16-48D6-AC83-6538F580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134222-02DA-4ACE-AC41-BD5161DE3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46218-185D-4F72-8618-5CE8EA52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2FB894C-9D59-463C-B7D5-B43193CA16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A8C2F90-6136-4DA1-8BE3-6B7259C6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89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0B7FFD-E780-4643-AC41-1BBDCC987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146A2-D144-477E-B61D-F7947A9B3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7246-BD92-4F06-9E16-0FC09A0B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55B3512-2A1B-428E-AA7D-9435A8E508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9788" y="616920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7470938-2962-4AB1-92AF-01234A3E9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6462" y="616984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3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5B4BAE-DE5B-4726-B8F3-3D509813C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8259"/>
          </a:xfrm>
          <a:prstGeom prst="rect">
            <a:avLst/>
          </a:prstGeom>
          <a:solidFill>
            <a:srgbClr val="E94E1B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0A3CA-E233-49A3-9C8A-638643CE4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021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06489-D83C-4B7E-B0C0-961AA3204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4736" y="63839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3EB7E-015E-4888-AA4C-B2B1B1017D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A777E9-3C2E-4186-8F4F-5D1AD83F270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38200" y="6250868"/>
            <a:ext cx="1028271" cy="50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CB1AE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B1AE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B1AE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prepvacc.org/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.uk/imgres?imgurl=https://healthresearchweb.org/files/key_institutions/key_institutions_4900.jpg&amp;imgrefurl=https://healthresearchweb.org/en/mo%C3%A7ambique/institution_4900&amp;docid=7Nnu-EtE1Zad8M&amp;tbnid=vjXyyeCCYkrPNM:&amp;vet=10ahUKEwjFzbb7iJPWAhWLIMAKHY2zBiIQMwgmKAAwAA..i&amp;w=400&amp;h=257&amp;client=firefox-b&amp;bih=751&amp;biw=1250&amp;q=instituto%20nacional%20de%20saude%20maputo&amp;ved=0ahUKEwjFzbb7iJPWAhWLIMAKHY2zBiIQMwgmKAAwAA&amp;iact=mrc&amp;uact=8" TargetMode="External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20.png"/><Relationship Id="rId3" Type="http://schemas.openxmlformats.org/officeDocument/2006/relationships/image" Target="../media/image36.png"/><Relationship Id="rId21" Type="http://schemas.openxmlformats.org/officeDocument/2006/relationships/image" Target="../media/image50.png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19.png"/><Relationship Id="rId2" Type="http://schemas.openxmlformats.org/officeDocument/2006/relationships/image" Target="../media/image35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hyperlink" Target="https://www.google.co.uk/imgres?imgurl=http://www.mrc.ac.za/images/SAMRCnewLogo.png&amp;imgrefurl=http://www.mrc.ac.za/about/logo.htm&amp;docid=UvZhLVzduATWAM&amp;tbnid=udB9sf6cKXISjM:&amp;vet=10ahUKEwjlvfykiZPWAhUkAcAKHQ6fDvsQMwgpKAMwAw..i&amp;w=250&amp;h=135&amp;client=firefox-b&amp;bih=751&amp;biw=1250&amp;q=MRC%20south%20africa&amp;ved=0ahUKEwjlvfykiZPWAhUkAcAKHQ6fDvsQMwgpKAMwAw&amp;iact=mrc&amp;uact=8" TargetMode="External"/><Relationship Id="rId24" Type="http://schemas.openxmlformats.org/officeDocument/2006/relationships/image" Target="../media/image18.png"/><Relationship Id="rId5" Type="http://schemas.openxmlformats.org/officeDocument/2006/relationships/image" Target="../media/image37.png"/><Relationship Id="rId15" Type="http://schemas.openxmlformats.org/officeDocument/2006/relationships/image" Target="../media/image44.png"/><Relationship Id="rId23" Type="http://schemas.openxmlformats.org/officeDocument/2006/relationships/image" Target="../media/image23.png"/><Relationship Id="rId28" Type="http://schemas.openxmlformats.org/officeDocument/2006/relationships/image" Target="../media/image52.png"/><Relationship Id="rId10" Type="http://schemas.openxmlformats.org/officeDocument/2006/relationships/hyperlink" Target="https://www.google.co.uk/imgres?imgurl=http://www.mrc.ac.za/funding/joint.jpg&amp;imgrefurl=http://www.mrc.ac.za/funding/samrcForte.htm&amp;docid=SQOsrRahTLu-tM&amp;tbnid=PSouiz0cDu8hUM:&amp;vet=10ahUKEwiiw6eKiZPWAhWUHsAKHWFdDVAQMwgvKAkwCQ..i&amp;w=624&amp;h=122&amp;client=firefox-b&amp;bih=751&amp;biw=1250&amp;q=MRC%20south%20africa&amp;ved=0ahUKEwiiw6eKiZPWAhWUHsAKHWFdDVAQMwgvKAkwCQ&amp;iact=mrc&amp;uact=8" TargetMode="External"/><Relationship Id="rId19" Type="http://schemas.openxmlformats.org/officeDocument/2006/relationships/image" Target="../media/image48.jpeg"/><Relationship Id="rId4" Type="http://schemas.openxmlformats.org/officeDocument/2006/relationships/hyperlink" Target="https://www.google.co.uk/imgres?imgurl=http://2012.igem.org/wiki/images/8/85/LMU-Munich_logo.png&amp;imgrefurl=http://2012.igem.org/Team:LMU-Munich/Team&amp;docid=hUylogUOHEo4qM&amp;tbnid=SeG0T3gurOkoaM:&amp;vet=10ahUKEwi5s5GqiJPWAhWkDMAKHeqdDFMQMwgnKAEwAQ..i&amp;w=573&amp;h=272&amp;client=firefox-b&amp;bih=751&amp;biw=1250&amp;q=LMU%20germany&amp;ved=0ahUKEwi5s5GqiJPWAhWkDMAKHeqdDFMQMwgnKAEwAQ&amp;iact=mrc&amp;uact=8" TargetMode="External"/><Relationship Id="rId9" Type="http://schemas.openxmlformats.org/officeDocument/2006/relationships/image" Target="../media/image40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25895-54E9-4DF6-A465-754871C0F7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385" y="676894"/>
            <a:ext cx="10070123" cy="31543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4000" dirty="0"/>
              <a:t>Final vaccine efficacy results from PrEPVacc: A phase IIb HIV prophylactic vaccine trial of two active regimens each compared to placebo</a:t>
            </a:r>
            <a:endParaRPr lang="en-US" sz="40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D26EE-0B20-4F18-BA4B-F0A383842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385" y="3923314"/>
            <a:ext cx="10070123" cy="1655762"/>
          </a:xfrm>
        </p:spPr>
        <p:txBody>
          <a:bodyPr anchor="ctr" anchorCtr="0">
            <a:normAutofit fontScale="92500" lnSpcReduction="20000"/>
          </a:bodyPr>
          <a:lstStyle/>
          <a:p>
            <a:r>
              <a:rPr lang="en-US" sz="40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Eugene Ruzagira </a:t>
            </a:r>
          </a:p>
          <a:p>
            <a:r>
              <a:rPr lang="en-US" sz="40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IAS 2024, 22 – 26 July</a:t>
            </a:r>
          </a:p>
          <a:p>
            <a:r>
              <a:rPr lang="en-US" sz="40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Munich and Virtual</a:t>
            </a:r>
          </a:p>
        </p:txBody>
      </p:sp>
    </p:spTree>
    <p:extLst>
      <p:ext uri="{BB962C8B-B14F-4D97-AF65-F5344CB8AC3E}">
        <p14:creationId xmlns:p14="http://schemas.microsoft.com/office/powerpoint/2010/main" val="158019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C79DFE8-8D40-435A-B298-F03E9586A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424" y="2240187"/>
            <a:ext cx="4666341" cy="3372313"/>
          </a:xfrm>
          <a:prstGeom prst="rect">
            <a:avLst/>
          </a:prstGeom>
        </p:spPr>
      </p:pic>
      <p:pic>
        <p:nvPicPr>
          <p:cNvPr id="14" name="Picture 261" descr="pink">
            <a:extLst>
              <a:ext uri="{FF2B5EF4-FFF2-40B4-BE49-F238E27FC236}">
                <a16:creationId xmlns:a16="http://schemas.microsoft.com/office/drawing/2014/main" id="{B8B6A4CC-9CE3-4D7C-A981-1C1D45729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882" y="5155890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63" descr="red">
            <a:extLst>
              <a:ext uri="{FF2B5EF4-FFF2-40B4-BE49-F238E27FC236}">
                <a16:creationId xmlns:a16="http://schemas.microsoft.com/office/drawing/2014/main" id="{B689CE19-4587-434A-829D-D4ACE6984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108" y="3145775"/>
            <a:ext cx="385543" cy="3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63" descr="red">
            <a:extLst>
              <a:ext uri="{FF2B5EF4-FFF2-40B4-BE49-F238E27FC236}">
                <a16:creationId xmlns:a16="http://schemas.microsoft.com/office/drawing/2014/main" id="{07EE2927-E5B3-4F4C-B6A0-9135E90CB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125" y="4474473"/>
            <a:ext cx="385543" cy="3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61" descr="pink">
            <a:extLst>
              <a:ext uri="{FF2B5EF4-FFF2-40B4-BE49-F238E27FC236}">
                <a16:creationId xmlns:a16="http://schemas.microsoft.com/office/drawing/2014/main" id="{C56FEC53-0877-4F0C-8BCB-8EB59A248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447" y="4667738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61" descr="pink">
            <a:extLst>
              <a:ext uri="{FF2B5EF4-FFF2-40B4-BE49-F238E27FC236}">
                <a16:creationId xmlns:a16="http://schemas.microsoft.com/office/drawing/2014/main" id="{DD40901A-E876-44A4-A279-E3D4D0FD5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593" y="4981051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61" descr="pink">
            <a:extLst>
              <a:ext uri="{FF2B5EF4-FFF2-40B4-BE49-F238E27FC236}">
                <a16:creationId xmlns:a16="http://schemas.microsoft.com/office/drawing/2014/main" id="{D95987B2-F1E2-49B2-B49B-40D68158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51" y="2808202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61" descr="pink">
            <a:extLst>
              <a:ext uri="{FF2B5EF4-FFF2-40B4-BE49-F238E27FC236}">
                <a16:creationId xmlns:a16="http://schemas.microsoft.com/office/drawing/2014/main" id="{42522F84-A650-43E2-9BDA-92B00D701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420" y="3316056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1" descr="pink">
            <a:extLst>
              <a:ext uri="{FF2B5EF4-FFF2-40B4-BE49-F238E27FC236}">
                <a16:creationId xmlns:a16="http://schemas.microsoft.com/office/drawing/2014/main" id="{BDBEDCC7-4E4F-4DC8-8153-71C449A15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27" y="3222745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1" descr="pink">
            <a:extLst>
              <a:ext uri="{FF2B5EF4-FFF2-40B4-BE49-F238E27FC236}">
                <a16:creationId xmlns:a16="http://schemas.microsoft.com/office/drawing/2014/main" id="{19C73AEB-1A2F-4366-884D-9B029AB0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520" y="3388214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61" descr="pink">
            <a:extLst>
              <a:ext uri="{FF2B5EF4-FFF2-40B4-BE49-F238E27FC236}">
                <a16:creationId xmlns:a16="http://schemas.microsoft.com/office/drawing/2014/main" id="{DFDBC938-8EF5-417C-A9DF-19D89E114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998" y="3528678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8EF165A-010B-43B2-A3F6-F753CA63C317}"/>
              </a:ext>
            </a:extLst>
          </p:cNvPr>
          <p:cNvSpPr txBox="1"/>
          <p:nvPr/>
        </p:nvSpPr>
        <p:spPr>
          <a:xfrm>
            <a:off x="179764" y="1361367"/>
            <a:ext cx="385423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1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Coordinating partners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Pontiano Kaleebu,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Eugene Ruzagira (MRC/UVRI &amp; LSHTM, Uganda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Jonathan Weber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/Julie Fox/Cherry Kingsley (Imperial College, UK)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Sheena McCormack (UCL, UK)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Kundai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Chinyenze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(IAVI-Kenya)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Song Ding (CHUV/EVF, Switzerland)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prstClr val="black"/>
                </a:solidFill>
              </a:rPr>
              <a:t>Arne Kroidl (LMU)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4BF6C8-21CF-4D22-B87B-2A1FD61BDEC0}"/>
              </a:ext>
            </a:extLst>
          </p:cNvPr>
          <p:cNvSpPr txBox="1"/>
          <p:nvPr/>
        </p:nvSpPr>
        <p:spPr>
          <a:xfrm>
            <a:off x="8646876" y="1409957"/>
            <a:ext cx="3381792" cy="261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1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Partners with a centre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>
                <a:solidFill>
                  <a:prstClr val="black"/>
                </a:solidFill>
              </a:rPr>
              <a:t>Pontiano</a:t>
            </a: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lang="en-GB" sz="1600" dirty="0" err="1">
                <a:solidFill>
                  <a:prstClr val="black"/>
                </a:solidFill>
              </a:rPr>
              <a:t>Kaleebu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(MRC/UVRI&amp;LSHTM,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Masaka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Uganda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Lucas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Maganga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(MMRC,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Mbeya, Tanzania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Said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Aboud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(MUHAS,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Dar es Salaam, Tanzania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Glenda Gray (HPRU,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Durban, South Africa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B1CDDE-6493-469A-9C1C-0EFCF87E2615}"/>
              </a:ext>
            </a:extLst>
          </p:cNvPr>
          <p:cNvSpPr/>
          <p:nvPr/>
        </p:nvSpPr>
        <p:spPr>
          <a:xfrm>
            <a:off x="8641261" y="4667738"/>
            <a:ext cx="32745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1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Partners with a product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Song Ding (EVF, Switzerland)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Carter Lee (GSID, US)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Merlin Robb</a:t>
            </a: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(MHRP, US)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Cherry Kingsley (Imperial, UK)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Jim Rooney (Gilead, US)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05A86D-4AEE-458E-A56B-6AAED04E1795}"/>
              </a:ext>
            </a:extLst>
          </p:cNvPr>
          <p:cNvSpPr txBox="1"/>
          <p:nvPr/>
        </p:nvSpPr>
        <p:spPr>
          <a:xfrm>
            <a:off x="203432" y="3847114"/>
            <a:ext cx="3854239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1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Immunology and PK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Giuseppe Pantaleo (CHUV, Switzerland)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Pontiano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Kaleebu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/Jennifer Serwanga (MRC/UVRI&amp;LSHTM, Uganda)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Arianna Marini (IAVI/Imperial College)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Charlotta Nilsson (Karolinska, Sweden)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Chriss Geldmacher (LMU, Germany)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Gustavo Doncel (CONRAD/EVMS, US)</a:t>
            </a:r>
          </a:p>
        </p:txBody>
      </p:sp>
      <p:pic>
        <p:nvPicPr>
          <p:cNvPr id="30" name="Picture 261" descr="pink">
            <a:extLst>
              <a:ext uri="{FF2B5EF4-FFF2-40B4-BE49-F238E27FC236}">
                <a16:creationId xmlns:a16="http://schemas.microsoft.com/office/drawing/2014/main" id="{F6569ABF-B3CB-4142-A4F2-7C1B599C5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94" y="3541181"/>
            <a:ext cx="376462" cy="3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FE7BBB-C8D9-4366-A88F-1CC279DC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3EB7E-015E-4888-AA4C-B2B1B1017D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39BEF3-851F-AE2E-F8CC-8AA38DD0D4CC}"/>
              </a:ext>
            </a:extLst>
          </p:cNvPr>
          <p:cNvSpPr txBox="1"/>
          <p:nvPr/>
        </p:nvSpPr>
        <p:spPr>
          <a:xfrm>
            <a:off x="4542075" y="5805765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hlinkClick r:id="rId5"/>
              </a:rPr>
              <a:t>https://www.prepvacc.org/</a:t>
            </a:r>
            <a:r>
              <a:rPr lang="en-GB" dirty="0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F8003BF-2C1E-9E8E-3322-0CDD37DB76D4}"/>
              </a:ext>
            </a:extLst>
          </p:cNvPr>
          <p:cNvSpPr txBox="1">
            <a:spLocks/>
          </p:cNvSpPr>
          <p:nvPr/>
        </p:nvSpPr>
        <p:spPr>
          <a:xfrm>
            <a:off x="100102" y="19932"/>
            <a:ext cx="11998113" cy="1225568"/>
          </a:xfrm>
          <a:prstGeom prst="rect">
            <a:avLst/>
          </a:prstGeom>
          <a:solidFill>
            <a:srgbClr val="E94E1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j-ea"/>
                <a:cs typeface="+mj-cs"/>
              </a:rPr>
              <a:t>PrEPVacc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j-ea"/>
                <a:cs typeface="+mj-cs"/>
              </a:rPr>
              <a:t> trial partners</a:t>
            </a:r>
          </a:p>
        </p:txBody>
      </p:sp>
    </p:spTree>
    <p:extLst>
      <p:ext uri="{BB962C8B-B14F-4D97-AF65-F5344CB8AC3E}">
        <p14:creationId xmlns:p14="http://schemas.microsoft.com/office/powerpoint/2010/main" val="161228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D604C-1139-C47F-356A-F8B15F72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" y="12285"/>
            <a:ext cx="11552664" cy="1325563"/>
          </a:xfrm>
        </p:spPr>
        <p:txBody>
          <a:bodyPr>
            <a:normAutofit/>
          </a:bodyPr>
          <a:lstStyle/>
          <a:p>
            <a:r>
              <a:rPr lang="en-GB" sz="4000" dirty="0"/>
              <a:t>Background to the Trial</a:t>
            </a:r>
            <a:endParaRPr lang="en-UG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56F3D-BDB4-BD3B-C8FE-A77913574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19" y="1550508"/>
            <a:ext cx="11454630" cy="458266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In 2017 the vaccine candidates that had been tested in previous Phase I and </a:t>
            </a:r>
            <a:r>
              <a:rPr lang="en-GB" sz="2400" dirty="0" err="1"/>
              <a:t>IIa</a:t>
            </a:r>
            <a:r>
              <a:rPr lang="en-GB" sz="2400" dirty="0"/>
              <a:t> trials in Europe, the US and Africa were ready for the next step - clinical efficacy testing</a:t>
            </a:r>
            <a:endParaRPr lang="en-GB" sz="24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4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HIV testing, early access to treatment and PrEP were increasing and the impact on HIV incidence (estimated to be 4 per 100pyrs in 2017) was not clear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4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Centres started enrolment to a Registration Cohort (2018-2023) whilst preparing for the trial; overall HIV incidence in the cohort was 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2.9 per 100pyrs (95% CI: 2.4-3.5)</a:t>
            </a:r>
            <a:endParaRPr lang="en-GB" sz="24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956F3D-BDB4-BD3B-C8FE-A7791357478E}"/>
              </a:ext>
            </a:extLst>
          </p:cNvPr>
          <p:cNvSpPr txBox="1">
            <a:spLocks/>
          </p:cNvSpPr>
          <p:nvPr/>
        </p:nvSpPr>
        <p:spPr>
          <a:xfrm>
            <a:off x="421419" y="4407408"/>
            <a:ext cx="11454630" cy="1518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8775" indent="-3587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CB1AE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B1AE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B1AE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60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68317789-DB1E-4625-A3CA-72919D67E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78068" y="3494103"/>
            <a:ext cx="1600504" cy="2351210"/>
          </a:xfrm>
        </p:spPr>
        <p:txBody>
          <a:bodyPr vert="horz">
            <a:noAutofit/>
          </a:bodyPr>
          <a:lstStyle/>
          <a:p>
            <a:pPr marL="261938" indent="-261938">
              <a:lnSpc>
                <a:spcPct val="100000"/>
              </a:lnSpc>
              <a:buClr>
                <a:srgbClr val="00A19A"/>
              </a:buClr>
            </a:pPr>
            <a:r>
              <a:rPr lang="en-US" sz="2000" dirty="0"/>
              <a:t>Vaccine </a:t>
            </a:r>
            <a:r>
              <a:rPr lang="en-US" sz="2000" b="1" dirty="0">
                <a:solidFill>
                  <a:srgbClr val="E94E1B"/>
                </a:solidFill>
              </a:rPr>
              <a:t>A</a:t>
            </a:r>
          </a:p>
          <a:p>
            <a:pPr marL="444500" indent="-444500">
              <a:lnSpc>
                <a:spcPct val="100000"/>
              </a:lnSpc>
              <a:buClr>
                <a:srgbClr val="00A19A"/>
              </a:buClr>
            </a:pPr>
            <a:endParaRPr lang="en-US" sz="2400" dirty="0"/>
          </a:p>
          <a:p>
            <a:pPr marL="261938" indent="-261938">
              <a:lnSpc>
                <a:spcPct val="100000"/>
              </a:lnSpc>
              <a:buClr>
                <a:srgbClr val="00A19A"/>
              </a:buClr>
            </a:pPr>
            <a:r>
              <a:rPr lang="en-US" sz="2000" dirty="0"/>
              <a:t>Vaccine </a:t>
            </a:r>
            <a:r>
              <a:rPr lang="en-US" sz="2000" b="1" dirty="0">
                <a:solidFill>
                  <a:srgbClr val="E94E1B"/>
                </a:solidFill>
              </a:rPr>
              <a:t>B</a:t>
            </a:r>
          </a:p>
          <a:p>
            <a:pPr marL="444500" indent="-444500">
              <a:lnSpc>
                <a:spcPct val="100000"/>
              </a:lnSpc>
              <a:buClr>
                <a:srgbClr val="00A19A"/>
              </a:buClr>
            </a:pPr>
            <a:endParaRPr lang="en-US" sz="2400" dirty="0"/>
          </a:p>
          <a:p>
            <a:pPr marL="261938" indent="-261938">
              <a:lnSpc>
                <a:spcPct val="100000"/>
              </a:lnSpc>
              <a:buClr>
                <a:srgbClr val="00A19A"/>
              </a:buClr>
            </a:pPr>
            <a:r>
              <a:rPr lang="en-US" sz="2000" b="1" dirty="0">
                <a:solidFill>
                  <a:srgbClr val="E94E1B"/>
                </a:solidFill>
              </a:rPr>
              <a:t>Placebo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21795F-E51A-4FF8-ACF0-69217E07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7283" y="5979928"/>
            <a:ext cx="1024217" cy="512108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2384906" y="4619417"/>
            <a:ext cx="678795" cy="0"/>
          </a:xfrm>
          <a:prstGeom prst="straightConnector1">
            <a:avLst/>
          </a:prstGeom>
          <a:ln w="57150">
            <a:solidFill>
              <a:srgbClr val="00A19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2384906" y="4866068"/>
            <a:ext cx="731764" cy="667606"/>
          </a:xfrm>
          <a:prstGeom prst="straightConnector1">
            <a:avLst/>
          </a:prstGeom>
          <a:ln w="57150">
            <a:solidFill>
              <a:srgbClr val="00A19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V="1">
            <a:off x="2384906" y="3676207"/>
            <a:ext cx="693161" cy="663033"/>
          </a:xfrm>
          <a:prstGeom prst="straightConnector1">
            <a:avLst/>
          </a:prstGeom>
          <a:ln w="57150">
            <a:solidFill>
              <a:srgbClr val="00A19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194562" y="6060502"/>
            <a:ext cx="3776872" cy="646331"/>
          </a:xfrm>
          <a:prstGeom prst="rect">
            <a:avLst/>
          </a:prstGeom>
          <a:noFill/>
          <a:ln>
            <a:solidFill>
              <a:srgbClr val="25939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Primary: visit 9-≥15  (≥74wks)</a:t>
            </a:r>
          </a:p>
          <a:p>
            <a:pPr>
              <a:defRPr/>
            </a:pPr>
            <a:r>
              <a:rPr lang="en-GB" dirty="0">
                <a:solidFill>
                  <a:prstClr val="black"/>
                </a:solidFill>
              </a:rPr>
              <a:t>Secondary: visit 2-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≥15  (≥74wks)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CE8A4C-4FB6-05B8-232E-3CD01DA2AE8D}"/>
              </a:ext>
            </a:extLst>
          </p:cNvPr>
          <p:cNvSpPr txBox="1"/>
          <p:nvPr/>
        </p:nvSpPr>
        <p:spPr>
          <a:xfrm>
            <a:off x="2381552" y="1621359"/>
            <a:ext cx="3589881" cy="1631216"/>
          </a:xfrm>
          <a:prstGeom prst="rect">
            <a:avLst/>
          </a:prstGeom>
          <a:noFill/>
          <a:ln>
            <a:solidFill>
              <a:srgbClr val="25939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A19A"/>
              </a:buClr>
            </a:pPr>
            <a:r>
              <a:rPr lang="en-US" sz="2000" dirty="0"/>
              <a:t>To assess safety and efficacy of two HIV-1 prophylactic vaccine regimens, each compared to placebo in preventing acquisition of HIV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0A0E45-1927-9100-25D1-C79BE756351D}"/>
              </a:ext>
            </a:extLst>
          </p:cNvPr>
          <p:cNvSpPr/>
          <p:nvPr/>
        </p:nvSpPr>
        <p:spPr>
          <a:xfrm>
            <a:off x="505053" y="4339240"/>
            <a:ext cx="1689508" cy="492668"/>
          </a:xfrm>
          <a:prstGeom prst="rect">
            <a:avLst/>
          </a:prstGeom>
          <a:solidFill>
            <a:srgbClr val="0091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G" sz="2000" dirty="0">
                <a:latin typeface="+mj-lt"/>
              </a:rPr>
              <a:t>Design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70DAFFC-115B-DA51-5A84-1A77C852BA42}"/>
              </a:ext>
            </a:extLst>
          </p:cNvPr>
          <p:cNvSpPr/>
          <p:nvPr/>
        </p:nvSpPr>
        <p:spPr>
          <a:xfrm>
            <a:off x="505053" y="2155511"/>
            <a:ext cx="1689508" cy="492668"/>
          </a:xfrm>
          <a:prstGeom prst="rect">
            <a:avLst/>
          </a:prstGeom>
          <a:solidFill>
            <a:srgbClr val="0091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G" sz="2000" dirty="0">
                <a:latin typeface="+mj-lt"/>
              </a:rPr>
              <a:t>Objectives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F8D292-2EF3-53E1-E693-87B12EEAA727}"/>
              </a:ext>
            </a:extLst>
          </p:cNvPr>
          <p:cNvSpPr txBox="1"/>
          <p:nvPr/>
        </p:nvSpPr>
        <p:spPr>
          <a:xfrm>
            <a:off x="4642919" y="3435987"/>
            <a:ext cx="2015946" cy="707886"/>
          </a:xfrm>
          <a:prstGeom prst="rect">
            <a:avLst/>
          </a:prstGeom>
          <a:noFill/>
          <a:ln>
            <a:solidFill>
              <a:srgbClr val="00A19A"/>
            </a:solidFill>
          </a:ln>
        </p:spPr>
        <p:txBody>
          <a:bodyPr wrap="square" rtlCol="0">
            <a:spAutoFit/>
          </a:bodyPr>
          <a:lstStyle/>
          <a:p>
            <a:r>
              <a:rPr lang="en-UG" sz="2000" dirty="0"/>
              <a:t>DNA/AIDSVAX</a:t>
            </a:r>
            <a:r>
              <a:rPr lang="en-GB" sz="2000" dirty="0"/>
              <a:t> in alum</a:t>
            </a:r>
            <a:endParaRPr lang="en-UG" sz="2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24FCB1-FA40-5428-E049-2F882FEAA3E1}"/>
              </a:ext>
            </a:extLst>
          </p:cNvPr>
          <p:cNvSpPr txBox="1"/>
          <p:nvPr/>
        </p:nvSpPr>
        <p:spPr>
          <a:xfrm>
            <a:off x="4660275" y="4338709"/>
            <a:ext cx="2040840" cy="646331"/>
          </a:xfrm>
          <a:prstGeom prst="rect">
            <a:avLst/>
          </a:prstGeom>
          <a:noFill/>
          <a:ln>
            <a:solidFill>
              <a:srgbClr val="00A19A"/>
            </a:solidFill>
          </a:ln>
        </p:spPr>
        <p:txBody>
          <a:bodyPr wrap="square" rtlCol="0">
            <a:spAutoFit/>
          </a:bodyPr>
          <a:lstStyle/>
          <a:p>
            <a:r>
              <a:rPr lang="en-UG" dirty="0"/>
              <a:t>DNA, MVA-CMDR, Gp140</a:t>
            </a:r>
            <a:r>
              <a:rPr lang="en-GB" dirty="0"/>
              <a:t> in MPLA-L</a:t>
            </a:r>
            <a:endParaRPr lang="en-UG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CC2D955-6FA2-1E08-CA40-F30CD1101C5A}"/>
              </a:ext>
            </a:extLst>
          </p:cNvPr>
          <p:cNvSpPr txBox="1"/>
          <p:nvPr/>
        </p:nvSpPr>
        <p:spPr>
          <a:xfrm>
            <a:off x="4647915" y="5375283"/>
            <a:ext cx="2065026" cy="400110"/>
          </a:xfrm>
          <a:prstGeom prst="rect">
            <a:avLst/>
          </a:prstGeom>
          <a:noFill/>
          <a:ln>
            <a:solidFill>
              <a:srgbClr val="00A19A"/>
            </a:solidFill>
          </a:ln>
        </p:spPr>
        <p:txBody>
          <a:bodyPr wrap="square" rtlCol="0">
            <a:spAutoFit/>
          </a:bodyPr>
          <a:lstStyle/>
          <a:p>
            <a:r>
              <a:rPr lang="en-UG" sz="2000" dirty="0"/>
              <a:t>Saline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5065A9-15B8-5949-1100-CF0BBD42704B}"/>
              </a:ext>
            </a:extLst>
          </p:cNvPr>
          <p:cNvGrpSpPr/>
          <p:nvPr/>
        </p:nvGrpSpPr>
        <p:grpSpPr>
          <a:xfrm>
            <a:off x="6713034" y="1617355"/>
            <a:ext cx="4448078" cy="5099601"/>
            <a:chOff x="6713034" y="1189663"/>
            <a:chExt cx="4448078" cy="5099601"/>
          </a:xfrm>
        </p:grpSpPr>
        <p:sp>
          <p:nvSpPr>
            <p:cNvPr id="31" name="TextBox 30"/>
            <p:cNvSpPr txBox="1"/>
            <p:nvPr/>
          </p:nvSpPr>
          <p:spPr>
            <a:xfrm>
              <a:off x="6713034" y="5642933"/>
              <a:ext cx="4094727" cy="646331"/>
            </a:xfrm>
            <a:prstGeom prst="rect">
              <a:avLst/>
            </a:prstGeom>
            <a:noFill/>
            <a:ln>
              <a:solidFill>
                <a:srgbClr val="25939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Primary: visit 2-9  (26wks) study PrEP; </a:t>
              </a:r>
            </a:p>
            <a:p>
              <a:pPr>
                <a:defRPr/>
              </a:pP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 (Visit 9-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≥15  (≥74wks) </a:t>
              </a: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non-study PrEP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8C6B8C-5716-739A-9840-6D40E04A6638}"/>
                </a:ext>
              </a:extLst>
            </p:cNvPr>
            <p:cNvGrpSpPr/>
            <p:nvPr/>
          </p:nvGrpSpPr>
          <p:grpSpPr>
            <a:xfrm>
              <a:off x="6746485" y="1189663"/>
              <a:ext cx="4414627" cy="4169842"/>
              <a:chOff x="6746485" y="1189663"/>
              <a:chExt cx="4414627" cy="4169842"/>
            </a:xfrm>
          </p:grpSpPr>
          <p:sp>
            <p:nvSpPr>
              <p:cNvPr id="10" name="Vertical Text Placeholder 5">
                <a:extLst>
                  <a:ext uri="{FF2B5EF4-FFF2-40B4-BE49-F238E27FC236}">
                    <a16:creationId xmlns:a16="http://schemas.microsoft.com/office/drawing/2014/main" id="{68317789-DB1E-4625-A3CA-72919D67E0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3576" y="3799903"/>
                <a:ext cx="2837536" cy="84675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2CB1AE"/>
                  </a:buClr>
                  <a:buFont typeface="Wingdings" panose="05000000000000000000" pitchFamily="2" charset="2"/>
                  <a:buChar char="§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2CB1AE"/>
                  </a:buClr>
                  <a:buSzPct val="12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2CB1AE"/>
                  </a:buClr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61938" marR="0" lvl="0" indent="-261938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00A19A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E94E1B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rPr>
                  <a:t>D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rPr>
                  <a:t>escovy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  <a:p>
                <a:pPr marL="261938" marR="0" lvl="0" indent="-261938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00A19A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94E1B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rPr>
                  <a:t>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rPr>
                  <a:t>ruvada</a:t>
                </a: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7600275" y="3987930"/>
                <a:ext cx="785841" cy="450446"/>
                <a:chOff x="6741709" y="1429154"/>
                <a:chExt cx="1085184" cy="450446"/>
              </a:xfrm>
            </p:grpSpPr>
            <p:cxnSp>
              <p:nvCxnSpPr>
                <p:cNvPr id="26" name="Straight Arrow Connector 25"/>
                <p:cNvCxnSpPr>
                  <a:cxnSpLocks/>
                </p:cNvCxnSpPr>
                <p:nvPr/>
              </p:nvCxnSpPr>
              <p:spPr>
                <a:xfrm flipV="1">
                  <a:off x="6764792" y="1429154"/>
                  <a:ext cx="1062101" cy="191684"/>
                </a:xfrm>
                <a:prstGeom prst="straightConnector1">
                  <a:avLst/>
                </a:prstGeom>
                <a:ln w="57150">
                  <a:solidFill>
                    <a:srgbClr val="00A19A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6741709" y="1620838"/>
                  <a:ext cx="1010508" cy="258762"/>
                </a:xfrm>
                <a:prstGeom prst="straightConnector1">
                  <a:avLst/>
                </a:prstGeom>
                <a:ln w="57150">
                  <a:solidFill>
                    <a:srgbClr val="00A19A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C51AFA-897C-954F-8F51-F4E9D20355B9}"/>
                  </a:ext>
                </a:extLst>
              </p:cNvPr>
              <p:cNvSpPr txBox="1"/>
              <p:nvPr/>
            </p:nvSpPr>
            <p:spPr>
              <a:xfrm>
                <a:off x="6746485" y="1189663"/>
                <a:ext cx="4414627" cy="1631216"/>
              </a:xfrm>
              <a:prstGeom prst="rect">
                <a:avLst/>
              </a:prstGeom>
              <a:noFill/>
              <a:ln>
                <a:solidFill>
                  <a:srgbClr val="25939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00A19A"/>
                  </a:buClr>
                </a:pPr>
                <a:r>
                  <a:rPr lang="en-US" sz="2000" dirty="0"/>
                  <a:t>To compare the safety and effectiveness of </a:t>
                </a:r>
                <a:r>
                  <a:rPr lang="en-US" sz="2000" dirty="0" err="1"/>
                  <a:t>Descovy</a:t>
                </a:r>
                <a:r>
                  <a:rPr lang="en-US" sz="2000" dirty="0"/>
                  <a:t> relative to Truvada in reducing HIV incidence, in the context of </a:t>
                </a:r>
                <a:r>
                  <a:rPr lang="en-US" sz="2000" b="1" dirty="0"/>
                  <a:t>counterfactual background incidence</a:t>
                </a:r>
                <a:r>
                  <a:rPr lang="en-US" sz="2000" dirty="0"/>
                  <a:t>. </a:t>
                </a:r>
              </a:p>
            </p:txBody>
          </p:sp>
          <p:sp>
            <p:nvSpPr>
              <p:cNvPr id="2" name="Right Brace 1">
                <a:extLst>
                  <a:ext uri="{FF2B5EF4-FFF2-40B4-BE49-F238E27FC236}">
                    <a16:creationId xmlns:a16="http://schemas.microsoft.com/office/drawing/2014/main" id="{2DA1B734-7280-5475-C211-B19FAA80D905}"/>
                  </a:ext>
                </a:extLst>
              </p:cNvPr>
              <p:cNvSpPr/>
              <p:nvPr/>
            </p:nvSpPr>
            <p:spPr>
              <a:xfrm>
                <a:off x="6981245" y="3008295"/>
                <a:ext cx="532185" cy="2351210"/>
              </a:xfrm>
              <a:prstGeom prst="rightBrace">
                <a:avLst/>
              </a:prstGeom>
              <a:ln w="38100">
                <a:solidFill>
                  <a:srgbClr val="00919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25987EF6-5E57-BC27-5CE7-7B01786A9006}"/>
              </a:ext>
            </a:extLst>
          </p:cNvPr>
          <p:cNvSpPr txBox="1">
            <a:spLocks/>
          </p:cNvSpPr>
          <p:nvPr/>
        </p:nvSpPr>
        <p:spPr>
          <a:xfrm>
            <a:off x="505053" y="30130"/>
            <a:ext cx="10739660" cy="1068259"/>
          </a:xfrm>
          <a:prstGeom prst="rect">
            <a:avLst/>
          </a:prstGeom>
          <a:solidFill>
            <a:srgbClr val="E94E1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j-ea"/>
                <a:cs typeface="+mj-cs"/>
              </a:rPr>
              <a:t>Objectives and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F9B2C1-17FD-FE5B-BEB4-E3C4CEB1BBE3}"/>
              </a:ext>
            </a:extLst>
          </p:cNvPr>
          <p:cNvSpPr txBox="1"/>
          <p:nvPr/>
        </p:nvSpPr>
        <p:spPr>
          <a:xfrm>
            <a:off x="3067034" y="1195165"/>
            <a:ext cx="160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G" b="1" dirty="0">
                <a:latin typeface="+mj-lt"/>
              </a:rPr>
              <a:t>Vaccine trial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81B027-BC4E-9197-F0B2-BE89EB77D83B}"/>
              </a:ext>
            </a:extLst>
          </p:cNvPr>
          <p:cNvSpPr txBox="1"/>
          <p:nvPr/>
        </p:nvSpPr>
        <p:spPr>
          <a:xfrm>
            <a:off x="8040023" y="1187479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G" b="1" dirty="0">
                <a:latin typeface="+mj-lt"/>
              </a:rPr>
              <a:t>PrEP trial </a:t>
            </a:r>
          </a:p>
        </p:txBody>
      </p:sp>
    </p:spTree>
    <p:extLst>
      <p:ext uri="{BB962C8B-B14F-4D97-AF65-F5344CB8AC3E}">
        <p14:creationId xmlns:p14="http://schemas.microsoft.com/office/powerpoint/2010/main" val="77315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1657B5-8136-4125-B08A-059E792C4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880215"/>
              </p:ext>
            </p:extLst>
          </p:nvPr>
        </p:nvGraphicFramePr>
        <p:xfrm>
          <a:off x="853079" y="3201992"/>
          <a:ext cx="10485857" cy="644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332">
                  <a:extLst>
                    <a:ext uri="{9D8B030D-6E8A-4147-A177-3AD203B41FA5}">
                      <a16:colId xmlns:a16="http://schemas.microsoft.com/office/drawing/2014/main" val="29405458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3395000683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113738581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4190853480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940760679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579436954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2664696649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2737046033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679994359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3242992920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3313222535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091992524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3392705355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3454797502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171789761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4045034666"/>
                    </a:ext>
                  </a:extLst>
                </a:gridCol>
                <a:gridCol w="538807">
                  <a:extLst>
                    <a:ext uri="{9D8B030D-6E8A-4147-A177-3AD203B41FA5}">
                      <a16:colId xmlns:a16="http://schemas.microsoft.com/office/drawing/2014/main" val="587684285"/>
                    </a:ext>
                  </a:extLst>
                </a:gridCol>
                <a:gridCol w="1077613">
                  <a:extLst>
                    <a:ext uri="{9D8B030D-6E8A-4147-A177-3AD203B41FA5}">
                      <a16:colId xmlns:a16="http://schemas.microsoft.com/office/drawing/2014/main" val="4083398574"/>
                    </a:ext>
                  </a:extLst>
                </a:gridCol>
              </a:tblGrid>
              <a:tr h="6441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Visit</a:t>
                      </a:r>
                    </a:p>
                  </a:txBody>
                  <a:tcPr marL="91182" marR="91182" marT="45591" marB="45591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</a:t>
                      </a:r>
                    </a:p>
                  </a:txBody>
                  <a:tcPr marL="91182" marR="91182" marT="45591" marB="4559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4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7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10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11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13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14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15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…..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2024</a:t>
                      </a:r>
                    </a:p>
                  </a:txBody>
                  <a:tcPr marL="91182" marR="91182" marT="45591" marB="45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615030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1ECC16-0999-437B-ABBE-66C52D06F40E}"/>
              </a:ext>
            </a:extLst>
          </p:cNvPr>
          <p:cNvCxnSpPr/>
          <p:nvPr/>
        </p:nvCxnSpPr>
        <p:spPr>
          <a:xfrm>
            <a:off x="2431217" y="2794497"/>
            <a:ext cx="0" cy="368232"/>
          </a:xfrm>
          <a:prstGeom prst="straightConnector1">
            <a:avLst/>
          </a:prstGeom>
          <a:ln w="76200">
            <a:solidFill>
              <a:srgbClr val="25939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5C5068-EBC2-4AF7-AE1E-00B35242A40A}"/>
              </a:ext>
            </a:extLst>
          </p:cNvPr>
          <p:cNvCxnSpPr/>
          <p:nvPr/>
        </p:nvCxnSpPr>
        <p:spPr>
          <a:xfrm>
            <a:off x="7826109" y="2794497"/>
            <a:ext cx="0" cy="368232"/>
          </a:xfrm>
          <a:prstGeom prst="straightConnector1">
            <a:avLst/>
          </a:prstGeom>
          <a:ln w="76200">
            <a:solidFill>
              <a:srgbClr val="25939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AA7298-E879-4D91-96BB-803B89585696}"/>
              </a:ext>
            </a:extLst>
          </p:cNvPr>
          <p:cNvCxnSpPr/>
          <p:nvPr/>
        </p:nvCxnSpPr>
        <p:spPr>
          <a:xfrm>
            <a:off x="5686855" y="2794497"/>
            <a:ext cx="0" cy="368232"/>
          </a:xfrm>
          <a:prstGeom prst="straightConnector1">
            <a:avLst/>
          </a:prstGeom>
          <a:ln w="76200">
            <a:solidFill>
              <a:srgbClr val="25939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E1E3EBC-8204-4240-9728-A1FA59B93FC9}"/>
              </a:ext>
            </a:extLst>
          </p:cNvPr>
          <p:cNvCxnSpPr/>
          <p:nvPr/>
        </p:nvCxnSpPr>
        <p:spPr>
          <a:xfrm>
            <a:off x="3512531" y="2794497"/>
            <a:ext cx="0" cy="368232"/>
          </a:xfrm>
          <a:prstGeom prst="straightConnector1">
            <a:avLst/>
          </a:prstGeom>
          <a:ln w="76200">
            <a:solidFill>
              <a:srgbClr val="25939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70823EC4-71D6-4B77-9A7E-4D0A720D0F7E}"/>
              </a:ext>
            </a:extLst>
          </p:cNvPr>
          <p:cNvSpPr/>
          <p:nvPr/>
        </p:nvSpPr>
        <p:spPr>
          <a:xfrm>
            <a:off x="1880656" y="5116229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F5D85DBE-3FBF-47E7-836A-C1AA0EEF8560}"/>
              </a:ext>
            </a:extLst>
          </p:cNvPr>
          <p:cNvSpPr/>
          <p:nvPr/>
        </p:nvSpPr>
        <p:spPr>
          <a:xfrm>
            <a:off x="2334406" y="5133556"/>
            <a:ext cx="216263" cy="188048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B553CB80-D1EB-4176-A6C7-96AB498F357F}"/>
              </a:ext>
            </a:extLst>
          </p:cNvPr>
          <p:cNvSpPr/>
          <p:nvPr/>
        </p:nvSpPr>
        <p:spPr>
          <a:xfrm>
            <a:off x="3512533" y="5128893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66543914-910A-49A6-935E-9AE1202E3D1D}"/>
              </a:ext>
            </a:extLst>
          </p:cNvPr>
          <p:cNvSpPr/>
          <p:nvPr/>
        </p:nvSpPr>
        <p:spPr>
          <a:xfrm>
            <a:off x="4605622" y="5128886"/>
            <a:ext cx="216263" cy="188048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D0C4917D-F2EF-4A96-96FB-46D6CCF45405}"/>
              </a:ext>
            </a:extLst>
          </p:cNvPr>
          <p:cNvSpPr/>
          <p:nvPr/>
        </p:nvSpPr>
        <p:spPr>
          <a:xfrm>
            <a:off x="5641932" y="5128886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8F1FDBD6-63EE-448C-8AFE-E022B58F370C}"/>
              </a:ext>
            </a:extLst>
          </p:cNvPr>
          <p:cNvSpPr/>
          <p:nvPr/>
        </p:nvSpPr>
        <p:spPr>
          <a:xfrm>
            <a:off x="5144409" y="5128891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3A4173A9-BBE7-46AC-B62B-00F26B8FE4DD}"/>
              </a:ext>
            </a:extLst>
          </p:cNvPr>
          <p:cNvSpPr/>
          <p:nvPr/>
        </p:nvSpPr>
        <p:spPr>
          <a:xfrm>
            <a:off x="6196301" y="5100165"/>
            <a:ext cx="216263" cy="188048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B0027CA3-8889-4800-8726-4DF409EAA687}"/>
              </a:ext>
            </a:extLst>
          </p:cNvPr>
          <p:cNvSpPr/>
          <p:nvPr/>
        </p:nvSpPr>
        <p:spPr>
          <a:xfrm>
            <a:off x="6736234" y="5116066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70BE2F2E-FC64-4EA6-A20F-97E86A551AF5}"/>
              </a:ext>
            </a:extLst>
          </p:cNvPr>
          <p:cNvSpPr/>
          <p:nvPr/>
        </p:nvSpPr>
        <p:spPr>
          <a:xfrm>
            <a:off x="7281388" y="5094393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929A1AE9-29D2-47E3-8412-3FD0C3049B5C}"/>
              </a:ext>
            </a:extLst>
          </p:cNvPr>
          <p:cNvSpPr/>
          <p:nvPr/>
        </p:nvSpPr>
        <p:spPr>
          <a:xfrm>
            <a:off x="7820872" y="5083308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6FD6A456-3A81-4FB5-A684-F7056E62998C}"/>
              </a:ext>
            </a:extLst>
          </p:cNvPr>
          <p:cNvSpPr/>
          <p:nvPr/>
        </p:nvSpPr>
        <p:spPr>
          <a:xfrm>
            <a:off x="8425911" y="5083307"/>
            <a:ext cx="216263" cy="188048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B7314B7E-879A-47FA-B9F9-636E09817B0F}"/>
              </a:ext>
            </a:extLst>
          </p:cNvPr>
          <p:cNvSpPr/>
          <p:nvPr/>
        </p:nvSpPr>
        <p:spPr>
          <a:xfrm>
            <a:off x="8922819" y="5075823"/>
            <a:ext cx="216263" cy="18804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0FD03660-DE7B-41D4-B8DF-EFCDB83F0391}"/>
              </a:ext>
            </a:extLst>
          </p:cNvPr>
          <p:cNvSpPr/>
          <p:nvPr/>
        </p:nvSpPr>
        <p:spPr>
          <a:xfrm>
            <a:off x="9445443" y="5091869"/>
            <a:ext cx="216263" cy="188048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EF4B62-6F2F-4B12-A1DA-FEED81FF3C83}"/>
              </a:ext>
            </a:extLst>
          </p:cNvPr>
          <p:cNvSpPr/>
          <p:nvPr/>
        </p:nvSpPr>
        <p:spPr>
          <a:xfrm>
            <a:off x="9931948" y="4981133"/>
            <a:ext cx="1804527" cy="6441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1596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every 12 weeks for HIV Testing</a:t>
            </a:r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01FDE9E5-39D8-451D-8D69-1FC2D3374635}"/>
              </a:ext>
            </a:extLst>
          </p:cNvPr>
          <p:cNvSpPr/>
          <p:nvPr/>
        </p:nvSpPr>
        <p:spPr>
          <a:xfrm>
            <a:off x="1975632" y="6205523"/>
            <a:ext cx="135875" cy="124341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3CF698-85B5-452A-94DE-126FB675A8CD}"/>
              </a:ext>
            </a:extLst>
          </p:cNvPr>
          <p:cNvSpPr/>
          <p:nvPr/>
        </p:nvSpPr>
        <p:spPr>
          <a:xfrm>
            <a:off x="2216876" y="6151810"/>
            <a:ext cx="9325189" cy="228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396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Blood for HIV testing/store at visits 1, 2, 4, 6, 7, 8, 9, 10, 11, 12, 13, 14, 15, every 12 week during long-term FU</a:t>
            </a:r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4EA2CCE9-2E98-4323-B5F1-921767399C37}"/>
              </a:ext>
            </a:extLst>
          </p:cNvPr>
          <p:cNvSpPr/>
          <p:nvPr/>
        </p:nvSpPr>
        <p:spPr>
          <a:xfrm flipV="1">
            <a:off x="1946018" y="6495676"/>
            <a:ext cx="164409" cy="124340"/>
          </a:xfrm>
          <a:prstGeom prst="flowChartConnector">
            <a:avLst/>
          </a:prstGeom>
          <a:solidFill>
            <a:srgbClr val="C00000"/>
          </a:solidFill>
          <a:ln w="3810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7CFBEA-D8C6-4AFB-86AB-6A0211459FB5}"/>
              </a:ext>
            </a:extLst>
          </p:cNvPr>
          <p:cNvSpPr/>
          <p:nvPr/>
        </p:nvSpPr>
        <p:spPr>
          <a:xfrm>
            <a:off x="2215426" y="6402737"/>
            <a:ext cx="8932601" cy="283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396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Larger blood draw for immune responses and store at visits 2, 6, 9, 13, 15 and at a new HIV infection visit</a:t>
            </a:r>
          </a:p>
        </p:txBody>
      </p:sp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0A198B53-7E60-4D50-8599-5C07D1EA580D}"/>
              </a:ext>
            </a:extLst>
          </p:cNvPr>
          <p:cNvSpPr/>
          <p:nvPr/>
        </p:nvSpPr>
        <p:spPr>
          <a:xfrm>
            <a:off x="1798741" y="5332908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 dirty="0">
              <a:highlight>
                <a:srgbClr val="0000FF"/>
              </a:highlight>
            </a:endParaRPr>
          </a:p>
        </p:txBody>
      </p:sp>
      <p:sp>
        <p:nvSpPr>
          <p:cNvPr id="38" name="Multiplication Sign 37">
            <a:extLst>
              <a:ext uri="{FF2B5EF4-FFF2-40B4-BE49-F238E27FC236}">
                <a16:creationId xmlns:a16="http://schemas.microsoft.com/office/drawing/2014/main" id="{537B071B-6C6B-4CFD-9FEC-CB31DD2BDDB0}"/>
              </a:ext>
            </a:extLst>
          </p:cNvPr>
          <p:cNvSpPr/>
          <p:nvPr/>
        </p:nvSpPr>
        <p:spPr>
          <a:xfrm>
            <a:off x="3417854" y="5300976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 dirty="0">
              <a:highlight>
                <a:srgbClr val="0000FF"/>
              </a:highlight>
            </a:endParaRPr>
          </a:p>
        </p:txBody>
      </p:sp>
      <p:sp>
        <p:nvSpPr>
          <p:cNvPr id="39" name="Multiplication Sign 38">
            <a:extLst>
              <a:ext uri="{FF2B5EF4-FFF2-40B4-BE49-F238E27FC236}">
                <a16:creationId xmlns:a16="http://schemas.microsoft.com/office/drawing/2014/main" id="{97138BCB-52F7-410A-8793-7BD4B57F0A09}"/>
              </a:ext>
            </a:extLst>
          </p:cNvPr>
          <p:cNvSpPr/>
          <p:nvPr/>
        </p:nvSpPr>
        <p:spPr>
          <a:xfrm>
            <a:off x="4547184" y="5300976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Multiplication Sign 39">
            <a:extLst>
              <a:ext uri="{FF2B5EF4-FFF2-40B4-BE49-F238E27FC236}">
                <a16:creationId xmlns:a16="http://schemas.microsoft.com/office/drawing/2014/main" id="{B40421DD-4E33-4CB1-8199-F88769411A68}"/>
              </a:ext>
            </a:extLst>
          </p:cNvPr>
          <p:cNvSpPr/>
          <p:nvPr/>
        </p:nvSpPr>
        <p:spPr>
          <a:xfrm>
            <a:off x="6108090" y="5314006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/>
          </a:p>
        </p:txBody>
      </p:sp>
      <p:sp>
        <p:nvSpPr>
          <p:cNvPr id="41" name="Multiplication Sign 40">
            <a:extLst>
              <a:ext uri="{FF2B5EF4-FFF2-40B4-BE49-F238E27FC236}">
                <a16:creationId xmlns:a16="http://schemas.microsoft.com/office/drawing/2014/main" id="{A67A9891-9636-4613-A662-9665F7B460B6}"/>
              </a:ext>
            </a:extLst>
          </p:cNvPr>
          <p:cNvSpPr/>
          <p:nvPr/>
        </p:nvSpPr>
        <p:spPr>
          <a:xfrm>
            <a:off x="8340396" y="5308949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/>
          </a:p>
        </p:txBody>
      </p:sp>
      <p:sp>
        <p:nvSpPr>
          <p:cNvPr id="42" name="Multiplication Sign 41">
            <a:extLst>
              <a:ext uri="{FF2B5EF4-FFF2-40B4-BE49-F238E27FC236}">
                <a16:creationId xmlns:a16="http://schemas.microsoft.com/office/drawing/2014/main" id="{F46212FB-48E3-4328-B23D-51022094D842}"/>
              </a:ext>
            </a:extLst>
          </p:cNvPr>
          <p:cNvSpPr/>
          <p:nvPr/>
        </p:nvSpPr>
        <p:spPr>
          <a:xfrm>
            <a:off x="835093" y="5795765"/>
            <a:ext cx="374403" cy="243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04C6A6-9E50-4104-A7D1-228642E11219}"/>
              </a:ext>
            </a:extLst>
          </p:cNvPr>
          <p:cNvSpPr/>
          <p:nvPr/>
        </p:nvSpPr>
        <p:spPr>
          <a:xfrm>
            <a:off x="1250618" y="5834898"/>
            <a:ext cx="10485857" cy="191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6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232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849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465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30817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6980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31444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93079" algn="l" defTabSz="9232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396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Blood for </a:t>
            </a:r>
            <a:r>
              <a:rPr lang="en-US" sz="1396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haematology</a:t>
            </a:r>
            <a:r>
              <a:rPr lang="en-US" sz="1396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/biochemistry at visits 1, 4, 6, 9, 13; dry blood spots for drug levels visits 2, 6, 9, 12, 15 then every 24 weeks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0F38EB-576B-2E61-8770-FF85F6F3C21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68259"/>
          </a:xfrm>
          <a:prstGeom prst="rect">
            <a:avLst/>
          </a:prstGeom>
          <a:solidFill>
            <a:srgbClr val="E94E1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j-ea"/>
                <a:cs typeface="+mj-cs"/>
              </a:rPr>
              <a:t>Study Schema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5AE149-F4D8-0A8B-3B09-8EFEE883879E}"/>
              </a:ext>
            </a:extLst>
          </p:cNvPr>
          <p:cNvSpPr/>
          <p:nvPr/>
        </p:nvSpPr>
        <p:spPr>
          <a:xfrm>
            <a:off x="838201" y="1479663"/>
            <a:ext cx="10562478" cy="1289804"/>
          </a:xfrm>
          <a:prstGeom prst="rect">
            <a:avLst/>
          </a:prstGeom>
          <a:noFill/>
          <a:ln w="12700" cap="flat" cmpd="sng" algn="ctr">
            <a:solidFill>
              <a:srgbClr val="25939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    Injections</a:t>
            </a:r>
          </a:p>
          <a:p>
            <a:pPr marL="361950" marR="0" lvl="0" indent="-2730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Vaccine Group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A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: DNA-HIV-PT123 and AIDSVAX</a:t>
            </a:r>
            <a:r>
              <a:rPr kumimoji="0" lang="en-US" sz="17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®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B/E  (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wks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0,4,24,48)</a:t>
            </a:r>
          </a:p>
          <a:p>
            <a:pPr marL="361950" marR="0" lvl="0" indent="-2730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Vaccine Group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B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: DNA-HIV-PT123 and CN54gp140+MPLA-L  (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wks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0,4), then MVA-CMDR and CN54gp140+MPLA-L  (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wks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24,48)</a:t>
            </a:r>
          </a:p>
          <a:p>
            <a:pPr marL="361950" marR="0" lvl="0" indent="-2730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Vaccine Group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C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: Saline placebo  (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wks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0,4,24,48) 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62A7E47-D940-47A6-DE49-D1D83C22DDE3}"/>
              </a:ext>
            </a:extLst>
          </p:cNvPr>
          <p:cNvCxnSpPr/>
          <p:nvPr/>
        </p:nvCxnSpPr>
        <p:spPr>
          <a:xfrm>
            <a:off x="985929" y="1479663"/>
            <a:ext cx="0" cy="368232"/>
          </a:xfrm>
          <a:prstGeom prst="straightConnector1">
            <a:avLst/>
          </a:prstGeom>
          <a:ln w="76200">
            <a:solidFill>
              <a:srgbClr val="25939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751B25D7-37B7-8BF4-2996-AA0D4ED9A580}"/>
              </a:ext>
            </a:extLst>
          </p:cNvPr>
          <p:cNvSpPr/>
          <p:nvPr/>
        </p:nvSpPr>
        <p:spPr>
          <a:xfrm>
            <a:off x="2408730" y="3922173"/>
            <a:ext cx="3874472" cy="43136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Provision of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escovy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ruvada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808AF08-E9B3-010B-7E9C-7850ED585972}"/>
              </a:ext>
            </a:extLst>
          </p:cNvPr>
          <p:cNvSpPr/>
          <p:nvPr/>
        </p:nvSpPr>
        <p:spPr>
          <a:xfrm>
            <a:off x="2420820" y="3867068"/>
            <a:ext cx="3874472" cy="105508"/>
          </a:xfrm>
          <a:prstGeom prst="roundRect">
            <a:avLst/>
          </a:prstGeom>
          <a:solidFill>
            <a:srgbClr val="EE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AD5170B-5596-E456-503A-3DA8CA0B71E6}"/>
              </a:ext>
            </a:extLst>
          </p:cNvPr>
          <p:cNvSpPr/>
          <p:nvPr/>
        </p:nvSpPr>
        <p:spPr>
          <a:xfrm>
            <a:off x="2449755" y="4321880"/>
            <a:ext cx="3950672" cy="553149"/>
          </a:xfrm>
          <a:prstGeom prst="roundRect">
            <a:avLst/>
          </a:prstGeom>
          <a:ln w="57150">
            <a:solidFill>
              <a:srgbClr val="FF6A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Endpoint for PrEP Analysis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BEE7FF9-FFCE-3E76-6BAC-AEF294D4CC0B}"/>
              </a:ext>
            </a:extLst>
          </p:cNvPr>
          <p:cNvSpPr/>
          <p:nvPr/>
        </p:nvSpPr>
        <p:spPr>
          <a:xfrm>
            <a:off x="6466538" y="4321880"/>
            <a:ext cx="4847493" cy="553149"/>
          </a:xfrm>
          <a:prstGeom prst="roundRect">
            <a:avLst/>
          </a:prstGeom>
          <a:ln w="57150">
            <a:solidFill>
              <a:srgbClr val="25939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Endpoint for Vaccine Analysis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19742D-ED73-62D6-5D49-03238F6AC866}"/>
              </a:ext>
            </a:extLst>
          </p:cNvPr>
          <p:cNvCxnSpPr/>
          <p:nvPr/>
        </p:nvCxnSpPr>
        <p:spPr>
          <a:xfrm>
            <a:off x="6295292" y="3922173"/>
            <a:ext cx="4868339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898256D-6815-A5E0-4B84-BEDE4BE037E3}"/>
              </a:ext>
            </a:extLst>
          </p:cNvPr>
          <p:cNvSpPr/>
          <p:nvPr/>
        </p:nvSpPr>
        <p:spPr>
          <a:xfrm>
            <a:off x="6796282" y="3893278"/>
            <a:ext cx="3874472" cy="43136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Locally sourced generic PrEP</a:t>
            </a:r>
          </a:p>
        </p:txBody>
      </p:sp>
    </p:spTree>
    <p:extLst>
      <p:ext uri="{BB962C8B-B14F-4D97-AF65-F5344CB8AC3E}">
        <p14:creationId xmlns:p14="http://schemas.microsoft.com/office/powerpoint/2010/main" val="272831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57" y="591953"/>
            <a:ext cx="10515600" cy="1068259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ea typeface="Cambria" panose="02040503050406030204" pitchFamily="18" charset="0"/>
              </a:rPr>
              <a:t>Assumptions underlying sample size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74A3008-BA9E-F820-5615-F5B19EFBE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476693"/>
              </p:ext>
            </p:extLst>
          </p:nvPr>
        </p:nvGraphicFramePr>
        <p:xfrm>
          <a:off x="794658" y="1864314"/>
          <a:ext cx="10515599" cy="2601685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279157">
                  <a:extLst>
                    <a:ext uri="{9D8B030D-6E8A-4147-A177-3AD203B41FA5}">
                      <a16:colId xmlns:a16="http://schemas.microsoft.com/office/drawing/2014/main" val="167419800"/>
                    </a:ext>
                  </a:extLst>
                </a:gridCol>
                <a:gridCol w="4236442">
                  <a:extLst>
                    <a:ext uri="{9D8B030D-6E8A-4147-A177-3AD203B41FA5}">
                      <a16:colId xmlns:a16="http://schemas.microsoft.com/office/drawing/2014/main" val="1320730364"/>
                    </a:ext>
                  </a:extLst>
                </a:gridCol>
              </a:tblGrid>
              <a:tr h="520337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+mj-lt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+mj-lt"/>
                        </a:rPr>
                        <a:t>Assumption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33034"/>
                  </a:ext>
                </a:extLst>
              </a:tr>
              <a:tr h="520337">
                <a:tc>
                  <a:txBody>
                    <a:bodyPr/>
                    <a:lstStyle/>
                    <a:p>
                      <a:r>
                        <a:rPr lang="en-GB" sz="2400" dirty="0"/>
                        <a:t>Number of 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1668 (556 per arm)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191850"/>
                  </a:ext>
                </a:extLst>
              </a:tr>
              <a:tr h="520337">
                <a:tc>
                  <a:txBody>
                    <a:bodyPr/>
                    <a:lstStyle/>
                    <a:p>
                      <a:r>
                        <a:rPr lang="en-GB" sz="2400" dirty="0"/>
                        <a:t>Loss to follow-up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502186"/>
                  </a:ext>
                </a:extLst>
              </a:tr>
              <a:tr h="520337">
                <a:tc>
                  <a:txBody>
                    <a:bodyPr/>
                    <a:lstStyle/>
                    <a:p>
                      <a:r>
                        <a:rPr lang="en-GB" sz="2400" b="1" dirty="0"/>
                        <a:t>Target efficacy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/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89216"/>
                  </a:ext>
                </a:extLst>
              </a:tr>
              <a:tr h="520337">
                <a:tc>
                  <a:txBody>
                    <a:bodyPr/>
                    <a:lstStyle/>
                    <a:p>
                      <a:r>
                        <a:rPr lang="en-GB" sz="2400" b="1" dirty="0"/>
                        <a:t>HIV endpoints in placebo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/>
                        <a:t>20</a:t>
                      </a:r>
                      <a:r>
                        <a:rPr lang="en-GB" sz="2400" b="1" baseline="30000" dirty="0"/>
                        <a:t>⇞</a:t>
                      </a:r>
                      <a:endParaRPr lang="en-GB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6996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D8B5EBB-D910-4A04-51F3-0BC4F9BC0399}"/>
              </a:ext>
            </a:extLst>
          </p:cNvPr>
          <p:cNvSpPr txBox="1"/>
          <p:nvPr/>
        </p:nvSpPr>
        <p:spPr>
          <a:xfrm>
            <a:off x="794657" y="4670101"/>
            <a:ext cx="573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aseline="30000" dirty="0"/>
              <a:t>⇞</a:t>
            </a:r>
            <a:r>
              <a:rPr lang="en-GB" sz="2400" dirty="0"/>
              <a:t>Based on HIV incidence of 4 per 100pyr</a:t>
            </a:r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4041781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D604C-1139-C47F-356A-F8B15F72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" y="12285"/>
            <a:ext cx="11552664" cy="1325563"/>
          </a:xfrm>
        </p:spPr>
        <p:txBody>
          <a:bodyPr>
            <a:normAutofit/>
          </a:bodyPr>
          <a:lstStyle/>
          <a:p>
            <a:r>
              <a:rPr lang="en-GB" dirty="0"/>
              <a:t>Challenges and key changes in the trial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56F3D-BDB4-BD3B-C8FE-A77913574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19" y="1550508"/>
            <a:ext cx="11454630" cy="458266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supply chain for reagents and vaccines was impacted throughout the trial, and COVID lockdowns slowed recruitment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In 2022 we had to pause third and fourth vaccines for the second time due to a delay with the MVA-CMDR vaccine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We consulted our TSC and stopped enrolling to DNA/MVA/CN54, continuing with a 1:1 randomisation of DNA/AIDSVAX and placebo</a:t>
            </a: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24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ea typeface="Calibri" panose="020F0502020204030204" pitchFamily="34" charset="0"/>
              </a:rPr>
              <a:t>On 9</a:t>
            </a:r>
            <a:r>
              <a:rPr lang="en-GB" sz="2400" baseline="30000" dirty="0">
                <a:ea typeface="Calibri" panose="020F0502020204030204" pitchFamily="34" charset="0"/>
              </a:rPr>
              <a:t>th</a:t>
            </a:r>
            <a:r>
              <a:rPr lang="en-GB" sz="2400" dirty="0">
                <a:ea typeface="Calibri" panose="020F0502020204030204" pitchFamily="34" charset="0"/>
              </a:rPr>
              <a:t> November 2023, the IDMC recommended that injections be stopped due to </a:t>
            </a: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futility</a:t>
            </a:r>
          </a:p>
        </p:txBody>
      </p:sp>
    </p:spTree>
    <p:extLst>
      <p:ext uri="{BB962C8B-B14F-4D97-AF65-F5344CB8AC3E}">
        <p14:creationId xmlns:p14="http://schemas.microsoft.com/office/powerpoint/2010/main" val="3476019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821" y="76892"/>
            <a:ext cx="10515600" cy="1068259"/>
          </a:xfrm>
        </p:spPr>
        <p:txBody>
          <a:bodyPr>
            <a:normAutofit/>
          </a:bodyPr>
          <a:lstStyle/>
          <a:p>
            <a:r>
              <a:rPr lang="en-UG" sz="4000" dirty="0"/>
              <a:t>Vaccine trial consort flow diagram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6C7CA-646E-9EA7-8205-3C7E551434EE}"/>
              </a:ext>
            </a:extLst>
          </p:cNvPr>
          <p:cNvSpPr/>
          <p:nvPr/>
        </p:nvSpPr>
        <p:spPr>
          <a:xfrm>
            <a:off x="2871851" y="1324994"/>
            <a:ext cx="3702128" cy="5193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Randomised: 1512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9071FA-6FA2-C50A-3B6C-653C46CD534D}"/>
              </a:ext>
            </a:extLst>
          </p:cNvPr>
          <p:cNvSpPr/>
          <p:nvPr/>
        </p:nvSpPr>
        <p:spPr>
          <a:xfrm>
            <a:off x="2872707" y="2446846"/>
            <a:ext cx="3702128" cy="5174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Received ≥1 vaccine: 1504*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42331E-89FF-285A-C23E-8FAAEAD1B81D}"/>
              </a:ext>
            </a:extLst>
          </p:cNvPr>
          <p:cNvSpPr/>
          <p:nvPr/>
        </p:nvSpPr>
        <p:spPr>
          <a:xfrm>
            <a:off x="6958613" y="1885777"/>
            <a:ext cx="3276809" cy="515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Did not start vaccination: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78503-012C-484F-9D90-F27EE9ADB8CF}"/>
              </a:ext>
            </a:extLst>
          </p:cNvPr>
          <p:cNvSpPr/>
          <p:nvPr/>
        </p:nvSpPr>
        <p:spPr>
          <a:xfrm>
            <a:off x="6958613" y="2753849"/>
            <a:ext cx="3281089" cy="8827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Did not receive vaccine 2: 57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Did not receive vaccine 3: 132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4AB614-757F-3900-430F-E7652C2A28E5}"/>
              </a:ext>
            </a:extLst>
          </p:cNvPr>
          <p:cNvSpPr/>
          <p:nvPr/>
        </p:nvSpPr>
        <p:spPr>
          <a:xfrm>
            <a:off x="2870983" y="3439652"/>
            <a:ext cx="3703852" cy="5174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Received 3 vaccines: 1315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18C477-FE81-701D-6F96-38B4F37B24FE}"/>
              </a:ext>
            </a:extLst>
          </p:cNvPr>
          <p:cNvSpPr/>
          <p:nvPr/>
        </p:nvSpPr>
        <p:spPr>
          <a:xfrm>
            <a:off x="2870983" y="4512485"/>
            <a:ext cx="3703852" cy="5174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HIV negative at V9: 1311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679EE9-EB7C-A48C-8693-698BC6F35C6A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H="1" flipV="1">
            <a:off x="4722915" y="1844296"/>
            <a:ext cx="856" cy="60255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377D6B-8B69-1F7D-9C37-EC7BD870AE3A}"/>
              </a:ext>
            </a:extLst>
          </p:cNvPr>
          <p:cNvCxnSpPr>
            <a:cxnSpLocks/>
            <a:stCxn id="12" idx="0"/>
            <a:endCxn id="9" idx="2"/>
          </p:cNvCxnSpPr>
          <p:nvPr/>
        </p:nvCxnSpPr>
        <p:spPr>
          <a:xfrm flipV="1">
            <a:off x="4722909" y="2964337"/>
            <a:ext cx="862" cy="47531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53D4AF-BA16-50D0-226A-D6702A48959F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V="1">
            <a:off x="4722909" y="3957143"/>
            <a:ext cx="0" cy="55534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079D93A-3D12-F9A2-DAD9-65BC9F09EFA9}"/>
              </a:ext>
            </a:extLst>
          </p:cNvPr>
          <p:cNvSpPr/>
          <p:nvPr/>
        </p:nvSpPr>
        <p:spPr>
          <a:xfrm>
            <a:off x="6958614" y="3988793"/>
            <a:ext cx="3276808" cy="5553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HIV+ by v9: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17DE4F-05C7-296D-9CC7-D38BD79CE648}"/>
              </a:ext>
            </a:extLst>
          </p:cNvPr>
          <p:cNvSpPr/>
          <p:nvPr/>
        </p:nvSpPr>
        <p:spPr>
          <a:xfrm>
            <a:off x="2870983" y="5585061"/>
            <a:ext cx="3703853" cy="5174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Included in primary analysis: 1299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C1D9C7E-434A-0BC5-BDEB-568EAEB9072C}"/>
              </a:ext>
            </a:extLst>
          </p:cNvPr>
          <p:cNvCxnSpPr>
            <a:cxnSpLocks/>
            <a:stCxn id="21" idx="0"/>
            <a:endCxn id="13" idx="2"/>
          </p:cNvCxnSpPr>
          <p:nvPr/>
        </p:nvCxnSpPr>
        <p:spPr>
          <a:xfrm flipH="1" flipV="1">
            <a:off x="4722909" y="5029976"/>
            <a:ext cx="1" cy="55508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3D72F15-D059-805B-15BD-D56FA5EDB7F1}"/>
              </a:ext>
            </a:extLst>
          </p:cNvPr>
          <p:cNvSpPr/>
          <p:nvPr/>
        </p:nvSpPr>
        <p:spPr>
          <a:xfrm>
            <a:off x="6998732" y="5066943"/>
            <a:ext cx="3276801" cy="515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No HIV test after v9: 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493B0-0BED-E47B-4D67-F3727DBFADD9}"/>
              </a:ext>
            </a:extLst>
          </p:cNvPr>
          <p:cNvSpPr txBox="1"/>
          <p:nvPr/>
        </p:nvSpPr>
        <p:spPr>
          <a:xfrm>
            <a:off x="4041531" y="6282396"/>
            <a:ext cx="410893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a-DK" i="1" dirty="0"/>
              <a:t>*1504 included in safety analysis set</a:t>
            </a:r>
            <a:endParaRPr lang="en-GB" i="1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737634F-5541-2A94-FA21-BD97C49EBB5D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4763021" y="5324883"/>
            <a:ext cx="22357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6636EF2-3380-6FC2-82BE-4B77DF344E8E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722909" y="4266464"/>
            <a:ext cx="223570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E2889FD-C3E9-3DC2-2A9D-86D41AFAF058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722909" y="3195225"/>
            <a:ext cx="2235704" cy="142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9EE7FD0-6E39-8DD6-963D-A0297789CBBB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722909" y="2143717"/>
            <a:ext cx="22357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67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015A-6ACA-BE1C-1AD9-5D2C28A9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0140"/>
            <a:ext cx="10515600" cy="1068259"/>
          </a:xfrm>
        </p:spPr>
        <p:txBody>
          <a:bodyPr/>
          <a:lstStyle/>
          <a:p>
            <a:r>
              <a:rPr lang="en-UG" dirty="0"/>
              <a:t>Baseline characteristics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F6AF1-A68C-EC32-6864-FAC39DE1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18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842F6D-F7BD-5924-ACBB-A02AF33B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4066-BFCC-354E-84FB-13484CAD3F28}" type="slidenum">
              <a:rPr lang="en-UG" smtClean="0"/>
              <a:t>10</a:t>
            </a:fld>
            <a:endParaRPr lang="en-U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D2108-5731-7990-BA95-2B3389431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157" y="321219"/>
            <a:ext cx="10515600" cy="701538"/>
          </a:xfrm>
        </p:spPr>
        <p:txBody>
          <a:bodyPr>
            <a:noAutofit/>
          </a:bodyPr>
          <a:lstStyle/>
          <a:p>
            <a:r>
              <a:rPr lang="en-UG" dirty="0"/>
              <a:t>Socio-demographics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34114F-1AE7-D784-943F-B1438AEBD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892019"/>
              </p:ext>
            </p:extLst>
          </p:nvPr>
        </p:nvGraphicFramePr>
        <p:xfrm>
          <a:off x="838200" y="1292505"/>
          <a:ext cx="10515599" cy="4957862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907305">
                  <a:extLst>
                    <a:ext uri="{9D8B030D-6E8A-4147-A177-3AD203B41FA5}">
                      <a16:colId xmlns:a16="http://schemas.microsoft.com/office/drawing/2014/main" val="3064604361"/>
                    </a:ext>
                  </a:extLst>
                </a:gridCol>
                <a:gridCol w="1717586">
                  <a:extLst>
                    <a:ext uri="{9D8B030D-6E8A-4147-A177-3AD203B41FA5}">
                      <a16:colId xmlns:a16="http://schemas.microsoft.com/office/drawing/2014/main" val="59792255"/>
                    </a:ext>
                  </a:extLst>
                </a:gridCol>
                <a:gridCol w="1737950">
                  <a:extLst>
                    <a:ext uri="{9D8B030D-6E8A-4147-A177-3AD203B41FA5}">
                      <a16:colId xmlns:a16="http://schemas.microsoft.com/office/drawing/2014/main" val="1054566170"/>
                    </a:ext>
                  </a:extLst>
                </a:gridCol>
                <a:gridCol w="1717586">
                  <a:extLst>
                    <a:ext uri="{9D8B030D-6E8A-4147-A177-3AD203B41FA5}">
                      <a16:colId xmlns:a16="http://schemas.microsoft.com/office/drawing/2014/main" val="430550433"/>
                    </a:ext>
                  </a:extLst>
                </a:gridCol>
                <a:gridCol w="1717586">
                  <a:extLst>
                    <a:ext uri="{9D8B030D-6E8A-4147-A177-3AD203B41FA5}">
                      <a16:colId xmlns:a16="http://schemas.microsoft.com/office/drawing/2014/main" val="3835517422"/>
                    </a:ext>
                  </a:extLst>
                </a:gridCol>
                <a:gridCol w="1717586">
                  <a:extLst>
                    <a:ext uri="{9D8B030D-6E8A-4147-A177-3AD203B41FA5}">
                      <a16:colId xmlns:a16="http://schemas.microsoft.com/office/drawing/2014/main" val="2528240225"/>
                    </a:ext>
                  </a:extLst>
                </a:gridCol>
              </a:tblGrid>
              <a:tr h="300163"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Characteristic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1:1:1 allocation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G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G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1:1:1 and 1:1 allocation</a:t>
                      </a:r>
                      <a:r>
                        <a:rPr lang="en-UG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G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259032"/>
                  </a:ext>
                </a:extLst>
              </a:tr>
              <a:tr h="5953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DNA-AIDSVAX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(N=289)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DNA-MVA-CN54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(N=286)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Placebo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(N=284)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DNA-AIDSVAX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(N=618)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Placebo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(N=608)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832656"/>
                  </a:ext>
                </a:extLst>
              </a:tr>
              <a:tr h="37974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 (%)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 (%)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 (%)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 (%)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 (%)</a:t>
                      </a:r>
                      <a:endParaRPr lang="en-UG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7447858"/>
                  </a:ext>
                </a:extLst>
              </a:tr>
              <a:tr h="3661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effectLst/>
                        </a:rPr>
                        <a:t>Masaka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, Uganda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115 (40)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114 (40)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114 (40)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200 (32)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198 ( 33)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1382159"/>
                  </a:ext>
                </a:extLst>
              </a:tr>
              <a:tr h="3390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Mbeya, TZ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65 (22)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65 (23)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65 (23)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195 (32)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195 ( 32)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5827950"/>
                  </a:ext>
                </a:extLst>
              </a:tr>
              <a:tr h="3797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Dar es Salaam, TZ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42 (15)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42 (15)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41 (14)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73 (12)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70 (12)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098922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Verulam, SA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67 (23)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65 (23)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64 (23)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150 (24)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145 (24)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6348202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Median age (IQR)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25.6  (22.0-29.0)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25.3  (21.0-28.0)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26.0  (22.0-29.0)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25.5  (22.0-29.0)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25.4  (22.0-29.0)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422667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Female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239 (83)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238 (83)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237 (83)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544 (88)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540 (89)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1196400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Sex worker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161 (56)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161 (56)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155 (55)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389 (63)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378 (62)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37063"/>
                  </a:ext>
                </a:extLst>
              </a:tr>
              <a:tr h="309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Transactional condomless sex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212 (73)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220 (77)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214 (75)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475 (77)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effectLst/>
                          <a:latin typeface="+mn-lt"/>
                        </a:rPr>
                        <a:t>470 (77)</a:t>
                      </a:r>
                      <a:endParaRPr lang="en-UG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1380729"/>
                  </a:ext>
                </a:extLst>
              </a:tr>
              <a:tr h="309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Chlamydia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56 (19)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58 (20)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51 (18)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107 (17)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115 (19)</a:t>
                      </a:r>
                      <a:endParaRPr lang="en-UG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6927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768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015A-6ACA-BE1C-1AD9-5D2C28A9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0140"/>
            <a:ext cx="10515600" cy="1068259"/>
          </a:xfrm>
        </p:spPr>
        <p:txBody>
          <a:bodyPr/>
          <a:lstStyle/>
          <a:p>
            <a:r>
              <a:rPr lang="en-UG" dirty="0"/>
              <a:t>Vaccine safety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F6AF1-A68C-EC32-6864-FAC39DE1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21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6C47-E721-F6DE-6869-F00FCD74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Primary and secondary safety endpoints </a:t>
            </a:r>
            <a:endParaRPr lang="en-UG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8D50806-7C14-2297-AD5F-1E82F4877B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3051359"/>
              </p:ext>
            </p:extLst>
          </p:nvPr>
        </p:nvGraphicFramePr>
        <p:xfrm>
          <a:off x="838200" y="1585551"/>
          <a:ext cx="10515600" cy="40219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3279389918"/>
                    </a:ext>
                  </a:extLst>
                </a:gridCol>
                <a:gridCol w="5278636">
                  <a:extLst>
                    <a:ext uri="{9D8B030D-6E8A-4147-A177-3AD203B41FA5}">
                      <a16:colId xmlns:a16="http://schemas.microsoft.com/office/drawing/2014/main" val="35761988"/>
                    </a:ext>
                  </a:extLst>
                </a:gridCol>
                <a:gridCol w="1234126">
                  <a:extLst>
                    <a:ext uri="{9D8B030D-6E8A-4147-A177-3AD203B41FA5}">
                      <a16:colId xmlns:a16="http://schemas.microsoft.com/office/drawing/2014/main" val="99215141"/>
                    </a:ext>
                  </a:extLst>
                </a:gridCol>
                <a:gridCol w="1527384">
                  <a:extLst>
                    <a:ext uri="{9D8B030D-6E8A-4147-A177-3AD203B41FA5}">
                      <a16:colId xmlns:a16="http://schemas.microsoft.com/office/drawing/2014/main" val="3142737979"/>
                    </a:ext>
                  </a:extLst>
                </a:gridCol>
                <a:gridCol w="1124229">
                  <a:extLst>
                    <a:ext uri="{9D8B030D-6E8A-4147-A177-3AD203B41FA5}">
                      <a16:colId xmlns:a16="http://schemas.microsoft.com/office/drawing/2014/main" val="1507697356"/>
                    </a:ext>
                  </a:extLst>
                </a:gridCol>
              </a:tblGrid>
              <a:tr h="611621">
                <a:tc>
                  <a:txBody>
                    <a:bodyPr/>
                    <a:lstStyle/>
                    <a:p>
                      <a:endParaRPr lang="en-UG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G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Endpoint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DNA-</a:t>
                      </a:r>
                    </a:p>
                    <a:p>
                      <a:pPr algn="ctr"/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AIDSVAX </a:t>
                      </a:r>
                      <a:r>
                        <a:rPr lang="en-GB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(N=615)</a:t>
                      </a:r>
                      <a:r>
                        <a:rPr lang="en-GB" sz="18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UG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DNA-MVA-</a:t>
                      </a:r>
                    </a:p>
                    <a:p>
                      <a:pPr algn="ctr"/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CN54 </a:t>
                      </a:r>
                      <a:r>
                        <a:rPr lang="en-GB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(N=283)</a:t>
                      </a:r>
                      <a:endParaRPr lang="en-UG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Placebo </a:t>
                      </a:r>
                      <a:r>
                        <a:rPr lang="en-GB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(N=606) </a:t>
                      </a:r>
                      <a:r>
                        <a:rPr lang="en-UG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8157301"/>
                  </a:ext>
                </a:extLst>
              </a:tr>
              <a:tr h="9072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Primary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A clinical decision to discontinue the vaccine/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</a:rPr>
                        <a:t>PrEP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 regimen for an AE that is considered </a:t>
                      </a:r>
                      <a:r>
                        <a:rPr lang="en-GB" sz="1800" b="0" u="sng" dirty="0">
                          <a:solidFill>
                            <a:schemeClr val="tx1"/>
                          </a:solidFill>
                          <a:effectLst/>
                        </a:rPr>
                        <a:t>related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 to product (N=1)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7981207"/>
                  </a:ext>
                </a:extLst>
              </a:tr>
              <a:tr h="43863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Secondary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≥Grade 3 laboratory AEs (N=36)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13</a:t>
                      </a:r>
                      <a:endParaRPr lang="en-UG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  <a:endParaRPr lang="en-UG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13</a:t>
                      </a:r>
                      <a:endParaRPr lang="en-UG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9841000"/>
                  </a:ext>
                </a:extLst>
              </a:tr>
              <a:tr h="4386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SAEs (N=30)</a:t>
                      </a:r>
                      <a:r>
                        <a:rPr lang="en-GB" sz="1800" baseline="30000" dirty="0"/>
                        <a:t>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15</a:t>
                      </a:r>
                      <a:endParaRPr lang="en-UG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5</a:t>
                      </a:r>
                      <a:r>
                        <a:rPr lang="en-GB" sz="1800" baseline="30000" dirty="0"/>
                        <a:t>⇞</a:t>
                      </a:r>
                      <a:endParaRPr lang="en-UG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  <a:r>
                        <a:rPr lang="en-GB" sz="1800" baseline="30000" dirty="0"/>
                        <a:t>⇞</a:t>
                      </a:r>
                      <a:endParaRPr lang="en-UG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565944"/>
                  </a:ext>
                </a:extLst>
              </a:tr>
              <a:tr h="4386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Proportion with systemic reactogenicity AEs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G" sz="18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  <a:endParaRPr lang="en-UG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4613686"/>
                  </a:ext>
                </a:extLst>
              </a:tr>
              <a:tr h="4386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Proportion with local reactogenicity AEs</a:t>
                      </a:r>
                      <a:r>
                        <a:rPr lang="en-GB" sz="1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‡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8995108"/>
                  </a:ext>
                </a:extLst>
              </a:tr>
              <a:tr h="4386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≥Grade 3 reactogenicity AEs &gt;72hrs (N=0)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G" sz="1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521601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1A6EA-D337-4765-431C-91B02A18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4B6D62-F26A-EB33-D903-88B0B9E2CCB4}"/>
              </a:ext>
            </a:extLst>
          </p:cNvPr>
          <p:cNvSpPr txBox="1"/>
          <p:nvPr/>
        </p:nvSpPr>
        <p:spPr>
          <a:xfrm>
            <a:off x="2083089" y="5737646"/>
            <a:ext cx="910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aseline="30000" dirty="0"/>
              <a:t>⇞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</a:rPr>
              <a:t>Three fatal SAEs: Post abortion haemorrhage, Alcoholic liver disease, Renal cancer</a:t>
            </a:r>
          </a:p>
          <a:p>
            <a:r>
              <a:rPr lang="en-GB" sz="1800" b="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‡</a:t>
            </a:r>
            <a:r>
              <a:rPr lang="en-UG" sz="1800" dirty="0"/>
              <a:t>DNA-AIDSVAX vs Placebo (P-value&lt;0.001); DNA-MVA vs Placebo (P-value=0.008</a:t>
            </a:r>
            <a:endParaRPr lang="en-GB" sz="1800" b="0" i="0" u="none" strike="noStrike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016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015A-6ACA-BE1C-1AD9-5D2C28A9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0140"/>
            <a:ext cx="10515600" cy="1068259"/>
          </a:xfrm>
        </p:spPr>
        <p:txBody>
          <a:bodyPr/>
          <a:lstStyle/>
          <a:p>
            <a:r>
              <a:rPr lang="en-GB" dirty="0"/>
              <a:t>Vaccine e</a:t>
            </a:r>
            <a:r>
              <a:rPr lang="en-UG" dirty="0"/>
              <a:t>fficacy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F6AF1-A68C-EC32-6864-FAC39DE1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87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DNA-AIDSVAX primary efficacy analysis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222124"/>
              </p:ext>
            </p:extLst>
          </p:nvPr>
        </p:nvGraphicFramePr>
        <p:xfrm>
          <a:off x="838197" y="2600254"/>
          <a:ext cx="10515600" cy="266581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275085">
                  <a:extLst>
                    <a:ext uri="{9D8B030D-6E8A-4147-A177-3AD203B41FA5}">
                      <a16:colId xmlns:a16="http://schemas.microsoft.com/office/drawing/2014/main" val="3372933490"/>
                    </a:ext>
                  </a:extLst>
                </a:gridCol>
                <a:gridCol w="2085167">
                  <a:extLst>
                    <a:ext uri="{9D8B030D-6E8A-4147-A177-3AD203B41FA5}">
                      <a16:colId xmlns:a16="http://schemas.microsoft.com/office/drawing/2014/main" val="1841739466"/>
                    </a:ext>
                  </a:extLst>
                </a:gridCol>
                <a:gridCol w="2073046">
                  <a:extLst>
                    <a:ext uri="{9D8B030D-6E8A-4147-A177-3AD203B41FA5}">
                      <a16:colId xmlns:a16="http://schemas.microsoft.com/office/drawing/2014/main" val="1372364087"/>
                    </a:ext>
                  </a:extLst>
                </a:gridCol>
                <a:gridCol w="3082302">
                  <a:extLst>
                    <a:ext uri="{9D8B030D-6E8A-4147-A177-3AD203B41FA5}">
                      <a16:colId xmlns:a16="http://schemas.microsoft.com/office/drawing/2014/main" val="54068137"/>
                    </a:ext>
                  </a:extLst>
                </a:gridCol>
              </a:tblGrid>
              <a:tr h="955263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HIV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infections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Follow-up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(</a:t>
                      </a:r>
                      <a:r>
                        <a:rPr lang="en-GB" sz="2100" dirty="0" err="1">
                          <a:latin typeface="+mj-lt"/>
                        </a:rPr>
                        <a:t>pyrs</a:t>
                      </a:r>
                      <a:r>
                        <a:rPr lang="en-GB" sz="2100" dirty="0">
                          <a:latin typeface="+mj-lt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>
                          <a:latin typeface="+mj-lt"/>
                        </a:rPr>
                        <a:t>Incidence/100pyr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>
                          <a:latin typeface="+mj-lt"/>
                        </a:rPr>
                        <a:t>(95% CI)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8500"/>
                  </a:ext>
                </a:extLst>
              </a:tr>
              <a:tr h="539930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Overall (N=1055)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1266.4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1.11 (0.65-1.87)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88421"/>
                  </a:ext>
                </a:extLst>
              </a:tr>
              <a:tr h="585309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Placebo (N=523)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630.3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0.48 (0.15–1.48)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54256"/>
                  </a:ext>
                </a:extLst>
              </a:tr>
              <a:tr h="585309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AIDSVAX (N=532)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636.1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1.73 (0.96–3.12)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93056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84446-B575-BB9B-644A-B95F5B6835A6}"/>
              </a:ext>
            </a:extLst>
          </p:cNvPr>
          <p:cNvSpPr txBox="1"/>
          <p:nvPr/>
        </p:nvSpPr>
        <p:spPr>
          <a:xfrm>
            <a:off x="7418265" y="5328919"/>
            <a:ext cx="3935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aHR</a:t>
            </a:r>
            <a:r>
              <a:rPr lang="en-GB" sz="2000" dirty="0"/>
              <a:t> 3.68 (1.03 – 13.20), p=0.045 (Adjusted for sex and site)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804E1F-8AE8-C3D3-CB7D-324E3077B3BA}"/>
              </a:ext>
            </a:extLst>
          </p:cNvPr>
          <p:cNvSpPr txBox="1"/>
          <p:nvPr/>
        </p:nvSpPr>
        <p:spPr>
          <a:xfrm>
            <a:off x="838199" y="1576739"/>
            <a:ext cx="105155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G" sz="2100" dirty="0"/>
              <a:t>Includes participants who completed the first 3 vaccinations and were HIV negative 2 weeks after the third vaccination </a:t>
            </a:r>
          </a:p>
        </p:txBody>
      </p:sp>
    </p:spTree>
    <p:extLst>
      <p:ext uri="{BB962C8B-B14F-4D97-AF65-F5344CB8AC3E}">
        <p14:creationId xmlns:p14="http://schemas.microsoft.com/office/powerpoint/2010/main" val="181949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DNA-AIDSVAX secondary </a:t>
            </a:r>
            <a:r>
              <a:rPr lang="en-GB" sz="3600" dirty="0" err="1"/>
              <a:t>mITT</a:t>
            </a:r>
            <a:r>
              <a:rPr lang="en-GB" sz="3600" dirty="0"/>
              <a:t> analysis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845345"/>
              </p:ext>
            </p:extLst>
          </p:nvPr>
        </p:nvGraphicFramePr>
        <p:xfrm>
          <a:off x="838200" y="2445600"/>
          <a:ext cx="10515600" cy="24024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27930">
                  <a:extLst>
                    <a:ext uri="{9D8B030D-6E8A-4147-A177-3AD203B41FA5}">
                      <a16:colId xmlns:a16="http://schemas.microsoft.com/office/drawing/2014/main" val="3372933490"/>
                    </a:ext>
                  </a:extLst>
                </a:gridCol>
                <a:gridCol w="2078710">
                  <a:extLst>
                    <a:ext uri="{9D8B030D-6E8A-4147-A177-3AD203B41FA5}">
                      <a16:colId xmlns:a16="http://schemas.microsoft.com/office/drawing/2014/main" val="1841739466"/>
                    </a:ext>
                  </a:extLst>
                </a:gridCol>
                <a:gridCol w="2055483">
                  <a:extLst>
                    <a:ext uri="{9D8B030D-6E8A-4147-A177-3AD203B41FA5}">
                      <a16:colId xmlns:a16="http://schemas.microsoft.com/office/drawing/2014/main" val="54068137"/>
                    </a:ext>
                  </a:extLst>
                </a:gridCol>
                <a:gridCol w="3253477">
                  <a:extLst>
                    <a:ext uri="{9D8B030D-6E8A-4147-A177-3AD203B41FA5}">
                      <a16:colId xmlns:a16="http://schemas.microsoft.com/office/drawing/2014/main" val="263275414"/>
                    </a:ext>
                  </a:extLst>
                </a:gridCol>
              </a:tblGrid>
              <a:tr h="1127658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HIV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Infections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Follow-up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(</a:t>
                      </a:r>
                      <a:r>
                        <a:rPr lang="en-GB" sz="2100" dirty="0" err="1">
                          <a:latin typeface="+mj-lt"/>
                        </a:rPr>
                        <a:t>pyrs</a:t>
                      </a:r>
                      <a:r>
                        <a:rPr lang="en-GB" sz="2100" dirty="0">
                          <a:latin typeface="+mj-lt"/>
                        </a:rPr>
                        <a:t>)</a:t>
                      </a:r>
                      <a:endParaRPr lang="en-GB" sz="2100" baseline="30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HIV Incidence/100pyr 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(95% CI)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8500"/>
                  </a:ext>
                </a:extLst>
              </a:tr>
              <a:tr h="637371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Placebo (N=594)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971.9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0.51 (0.21 – 1.24)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9225411"/>
                  </a:ext>
                </a:extLst>
              </a:tr>
              <a:tr h="637371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AIDSVAX (N=596)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969.8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1.65 (1.01 – 2.69)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8842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D93E1-DE2A-17CD-5CE3-CC3EF560927A}"/>
              </a:ext>
            </a:extLst>
          </p:cNvPr>
          <p:cNvSpPr txBox="1"/>
          <p:nvPr/>
        </p:nvSpPr>
        <p:spPr>
          <a:xfrm>
            <a:off x="6964487" y="4908151"/>
            <a:ext cx="4389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aHR</a:t>
            </a:r>
            <a:r>
              <a:rPr lang="en-GB" sz="2000" dirty="0"/>
              <a:t> 3.26 (1.20 – 8.91), p=0.021 (Adjusted for sex, site, and </a:t>
            </a:r>
            <a:r>
              <a:rPr lang="en-GB" sz="2000" dirty="0" err="1"/>
              <a:t>PrEP</a:t>
            </a:r>
            <a:r>
              <a:rPr lang="en-GB" sz="2000" dirty="0"/>
              <a:t> arm)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5E013-0220-1015-460E-3B131A747D99}"/>
              </a:ext>
            </a:extLst>
          </p:cNvPr>
          <p:cNvSpPr txBox="1"/>
          <p:nvPr/>
        </p:nvSpPr>
        <p:spPr>
          <a:xfrm>
            <a:off x="838199" y="1690510"/>
            <a:ext cx="1051559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G" sz="2100" dirty="0"/>
              <a:t>Follow-up starts at enrolment and includes all participants who received ≥1 vaccine</a:t>
            </a:r>
          </a:p>
        </p:txBody>
      </p:sp>
    </p:spTree>
    <p:extLst>
      <p:ext uri="{BB962C8B-B14F-4D97-AF65-F5344CB8AC3E}">
        <p14:creationId xmlns:p14="http://schemas.microsoft.com/office/powerpoint/2010/main" val="307927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DNA-MVA-CN54 primary efficacy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62D2C950-4BE0-6543-3A41-D249DB7ABB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70463"/>
              </p:ext>
            </p:extLst>
          </p:nvPr>
        </p:nvGraphicFramePr>
        <p:xfrm>
          <a:off x="958970" y="2708560"/>
          <a:ext cx="10394830" cy="24290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33081">
                  <a:extLst>
                    <a:ext uri="{9D8B030D-6E8A-4147-A177-3AD203B41FA5}">
                      <a16:colId xmlns:a16="http://schemas.microsoft.com/office/drawing/2014/main" val="3372933490"/>
                    </a:ext>
                  </a:extLst>
                </a:gridCol>
                <a:gridCol w="2315754">
                  <a:extLst>
                    <a:ext uri="{9D8B030D-6E8A-4147-A177-3AD203B41FA5}">
                      <a16:colId xmlns:a16="http://schemas.microsoft.com/office/drawing/2014/main" val="1841739466"/>
                    </a:ext>
                  </a:extLst>
                </a:gridCol>
                <a:gridCol w="2172807">
                  <a:extLst>
                    <a:ext uri="{9D8B030D-6E8A-4147-A177-3AD203B41FA5}">
                      <a16:colId xmlns:a16="http://schemas.microsoft.com/office/drawing/2014/main" val="1372364087"/>
                    </a:ext>
                  </a:extLst>
                </a:gridCol>
                <a:gridCol w="2773188">
                  <a:extLst>
                    <a:ext uri="{9D8B030D-6E8A-4147-A177-3AD203B41FA5}">
                      <a16:colId xmlns:a16="http://schemas.microsoft.com/office/drawing/2014/main" val="54068137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j-lt"/>
                        </a:rPr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j-lt"/>
                        </a:rPr>
                        <a:t>HIV</a:t>
                      </a:r>
                    </a:p>
                    <a:p>
                      <a:pPr algn="ctr"/>
                      <a:r>
                        <a:rPr lang="en-GB" sz="2000" dirty="0">
                          <a:latin typeface="+mj-lt"/>
                        </a:rPr>
                        <a:t>infections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j-lt"/>
                        </a:rPr>
                        <a:t>Follow-up</a:t>
                      </a:r>
                    </a:p>
                    <a:p>
                      <a:pPr algn="ctr"/>
                      <a:r>
                        <a:rPr lang="en-GB" sz="2000" dirty="0">
                          <a:latin typeface="+mj-lt"/>
                        </a:rPr>
                        <a:t>(</a:t>
                      </a:r>
                      <a:r>
                        <a:rPr lang="en-GB" sz="2000" dirty="0" err="1">
                          <a:latin typeface="+mj-lt"/>
                        </a:rPr>
                        <a:t>pyrs</a:t>
                      </a:r>
                      <a:r>
                        <a:rPr lang="en-GB" sz="2000" dirty="0">
                          <a:latin typeface="+mj-lt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+mj-lt"/>
                        </a:rPr>
                        <a:t>Incidence/100pyr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+mj-lt"/>
                        </a:rPr>
                        <a:t>(95% CI)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85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Overall (N=495)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773.9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1.42 (0.79-2.57)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8842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Placebo (N=251)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395.1</a:t>
                      </a:r>
                      <a:r>
                        <a:rPr lang="en-UG" sz="2000" dirty="0">
                          <a:effectLst/>
                        </a:rPr>
                        <a:t> 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0.51 (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0.13-2.02</a:t>
                      </a:r>
                      <a:r>
                        <a:rPr lang="en-GB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75425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DNA-MVA-CN54 (N=244)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378.8</a:t>
                      </a:r>
                      <a:r>
                        <a:rPr lang="en-UG" sz="2000" dirty="0">
                          <a:effectLst/>
                        </a:rPr>
                        <a:t> 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2.38 (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1.24-4.57</a:t>
                      </a:r>
                      <a:r>
                        <a:rPr lang="en-GB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9305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0B5A982-78A5-D2B4-3893-6D0CB837E4B7}"/>
              </a:ext>
            </a:extLst>
          </p:cNvPr>
          <p:cNvSpPr txBox="1"/>
          <p:nvPr/>
        </p:nvSpPr>
        <p:spPr>
          <a:xfrm>
            <a:off x="7453549" y="5245698"/>
            <a:ext cx="3900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dirty="0" err="1"/>
              <a:t>aHR</a:t>
            </a:r>
            <a:r>
              <a:rPr lang="en-GB" sz="2000" dirty="0"/>
              <a:t>=4.56  (0.98-</a:t>
            </a:r>
            <a:r>
              <a:rPr lang="en-GB" sz="2000" baseline="0" dirty="0"/>
              <a:t>21.12); p=</a:t>
            </a:r>
            <a:r>
              <a:rPr lang="en-GB" sz="2000" dirty="0"/>
              <a:t>0.052 (Adjusted for sex and site)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3D44E1-C71D-0EDF-0BCD-776DBEEC94F0}"/>
              </a:ext>
            </a:extLst>
          </p:cNvPr>
          <p:cNvSpPr txBox="1"/>
          <p:nvPr/>
        </p:nvSpPr>
        <p:spPr>
          <a:xfrm>
            <a:off x="838199" y="1576739"/>
            <a:ext cx="105155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G" sz="2100" dirty="0"/>
              <a:t>Includes participants who completed the first 3 vaccinations and were HIV negative 2 weeks after the third vaccination </a:t>
            </a:r>
          </a:p>
        </p:txBody>
      </p:sp>
    </p:spTree>
    <p:extLst>
      <p:ext uri="{BB962C8B-B14F-4D97-AF65-F5344CB8AC3E}">
        <p14:creationId xmlns:p14="http://schemas.microsoft.com/office/powerpoint/2010/main" val="2785336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DNA-MVA-CN54 secondary </a:t>
            </a:r>
            <a:r>
              <a:rPr lang="en-GB" dirty="0" err="1"/>
              <a:t>mITT</a:t>
            </a:r>
            <a:r>
              <a:rPr lang="en-GB" dirty="0"/>
              <a:t>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DA6CD75E-40A2-7456-9FF1-4AEA6CA61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364341"/>
              </p:ext>
            </p:extLst>
          </p:nvPr>
        </p:nvGraphicFramePr>
        <p:xfrm>
          <a:off x="838201" y="2353400"/>
          <a:ext cx="10515599" cy="25672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769637">
                  <a:extLst>
                    <a:ext uri="{9D8B030D-6E8A-4147-A177-3AD203B41FA5}">
                      <a16:colId xmlns:a16="http://schemas.microsoft.com/office/drawing/2014/main" val="3372933490"/>
                    </a:ext>
                  </a:extLst>
                </a:gridCol>
                <a:gridCol w="1990845">
                  <a:extLst>
                    <a:ext uri="{9D8B030D-6E8A-4147-A177-3AD203B41FA5}">
                      <a16:colId xmlns:a16="http://schemas.microsoft.com/office/drawing/2014/main" val="1841739466"/>
                    </a:ext>
                  </a:extLst>
                </a:gridCol>
                <a:gridCol w="1770927">
                  <a:extLst>
                    <a:ext uri="{9D8B030D-6E8A-4147-A177-3AD203B41FA5}">
                      <a16:colId xmlns:a16="http://schemas.microsoft.com/office/drawing/2014/main" val="54068137"/>
                    </a:ext>
                  </a:extLst>
                </a:gridCol>
                <a:gridCol w="2984190">
                  <a:extLst>
                    <a:ext uri="{9D8B030D-6E8A-4147-A177-3AD203B41FA5}">
                      <a16:colId xmlns:a16="http://schemas.microsoft.com/office/drawing/2014/main" val="263275414"/>
                    </a:ext>
                  </a:extLst>
                </a:gridCol>
              </a:tblGrid>
              <a:tr h="1205029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HIV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Infections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Follow-up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(</a:t>
                      </a:r>
                      <a:r>
                        <a:rPr lang="en-GB" sz="2100" dirty="0" err="1">
                          <a:latin typeface="+mj-lt"/>
                        </a:rPr>
                        <a:t>pyrs</a:t>
                      </a:r>
                      <a:r>
                        <a:rPr lang="en-GB" sz="2100" dirty="0">
                          <a:latin typeface="+mj-lt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HIV Incidence/100pyr </a:t>
                      </a:r>
                    </a:p>
                    <a:p>
                      <a:pPr algn="ctr"/>
                      <a:r>
                        <a:rPr lang="en-GB" sz="2100" dirty="0">
                          <a:latin typeface="+mj-lt"/>
                        </a:rPr>
                        <a:t>(95% CI)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8500"/>
                  </a:ext>
                </a:extLst>
              </a:tr>
              <a:tr h="681102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Placebo (N=279)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kern="1200" dirty="0">
                          <a:solidFill>
                            <a:schemeClr val="dk1"/>
                          </a:solidFill>
                          <a:effectLst/>
                        </a:rPr>
                        <a:t>577.9</a:t>
                      </a:r>
                      <a:r>
                        <a:rPr lang="en-UG" sz="2100" dirty="0">
                          <a:effectLst/>
                        </a:rPr>
                        <a:t> </a:t>
                      </a:r>
                      <a:endParaRPr lang="en-GB" sz="2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0.69 (</a:t>
                      </a:r>
                      <a:r>
                        <a:rPr lang="en-US" sz="2100" kern="1200" dirty="0">
                          <a:solidFill>
                            <a:schemeClr val="dk1"/>
                          </a:solidFill>
                          <a:effectLst/>
                        </a:rPr>
                        <a:t>0.26-1.84</a:t>
                      </a:r>
                      <a:r>
                        <a:rPr lang="en-GB" sz="21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9225411"/>
                  </a:ext>
                </a:extLst>
              </a:tr>
              <a:tr h="681102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DNA-MVA-CN54 (N=278)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553.8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1.99 (</a:t>
                      </a:r>
                      <a:r>
                        <a:rPr lang="en-US" sz="2100" kern="1200" dirty="0">
                          <a:solidFill>
                            <a:schemeClr val="dk1"/>
                          </a:solidFill>
                          <a:effectLst/>
                        </a:rPr>
                        <a:t>1.10-3.59</a:t>
                      </a:r>
                      <a:r>
                        <a:rPr lang="en-GB" sz="21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884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6307544-4BDE-C0ED-CB4A-5C013C5A98EA}"/>
              </a:ext>
            </a:extLst>
          </p:cNvPr>
          <p:cNvSpPr txBox="1"/>
          <p:nvPr/>
        </p:nvSpPr>
        <p:spPr>
          <a:xfrm>
            <a:off x="6714430" y="4966798"/>
            <a:ext cx="4639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kern="1200" dirty="0" err="1">
                <a:solidFill>
                  <a:schemeClr val="dk1"/>
                </a:solidFill>
                <a:effectLst/>
              </a:rPr>
              <a:t>aHR</a:t>
            </a:r>
            <a:r>
              <a:rPr lang="en-GB" sz="2100" kern="1200" dirty="0">
                <a:solidFill>
                  <a:schemeClr val="dk1"/>
                </a:solidFill>
                <a:effectLst/>
              </a:rPr>
              <a:t> 2.85 (0.91-8.96), p=0.073 </a:t>
            </a:r>
            <a:r>
              <a:rPr lang="en-GB" sz="2100" dirty="0"/>
              <a:t>(Adjusted for sex, site, and </a:t>
            </a:r>
            <a:r>
              <a:rPr lang="en-GB" sz="2100" dirty="0" err="1"/>
              <a:t>PrEP</a:t>
            </a:r>
            <a:r>
              <a:rPr lang="en-GB" sz="2100" dirty="0"/>
              <a:t> arm)</a:t>
            </a:r>
            <a:endParaRPr lang="en-UG" sz="2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2CB8E-FB5E-C03F-AFB7-23C4A4017A76}"/>
              </a:ext>
            </a:extLst>
          </p:cNvPr>
          <p:cNvSpPr txBox="1"/>
          <p:nvPr/>
        </p:nvSpPr>
        <p:spPr>
          <a:xfrm>
            <a:off x="838199" y="1690510"/>
            <a:ext cx="1051559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G" sz="2100" dirty="0"/>
              <a:t>Follow-up starts at enrolment and includes all participants who received ≥1 vaccine</a:t>
            </a:r>
          </a:p>
        </p:txBody>
      </p:sp>
    </p:spTree>
    <p:extLst>
      <p:ext uri="{BB962C8B-B14F-4D97-AF65-F5344CB8AC3E}">
        <p14:creationId xmlns:p14="http://schemas.microsoft.com/office/powerpoint/2010/main" val="2480839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015A-6ACA-BE1C-1AD9-5D2C28A9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0140"/>
            <a:ext cx="10515600" cy="1068259"/>
          </a:xfrm>
        </p:spPr>
        <p:txBody>
          <a:bodyPr>
            <a:normAutofit/>
          </a:bodyPr>
          <a:lstStyle/>
          <a:p>
            <a:r>
              <a:rPr lang="en-GB" dirty="0"/>
              <a:t>What could explain the results?</a:t>
            </a:r>
            <a:endParaRPr lang="en-U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F6AF1-A68C-EC32-6864-FAC39DE1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60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3D34-0714-98E0-3099-717D966D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Differences in potential exposure?</a:t>
            </a:r>
            <a:endParaRPr lang="en-UG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86F4C-17AA-CA8C-263A-5E00887D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4066-BFCC-354E-84FB-13484CAD3F28}" type="slidenum">
              <a:rPr lang="en-UG" smtClean="0"/>
              <a:t>19</a:t>
            </a:fld>
            <a:endParaRPr lang="en-U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2BC6A1-BFA2-6B1A-3705-62C096545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555" y="1679698"/>
            <a:ext cx="9544890" cy="44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52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3D34-0714-98E0-3099-717D966D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Differences in PrEP adherence?</a:t>
            </a:r>
            <a:endParaRPr lang="en-UG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86F4C-17AA-CA8C-263A-5E00887D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4066-BFCC-354E-84FB-13484CAD3F28}" type="slidenum">
              <a:rPr lang="en-UG" smtClean="0"/>
              <a:t>20</a:t>
            </a:fld>
            <a:endParaRPr lang="en-UG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A6FB28-4280-B18E-0A85-D91D8C6E2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25" y="1511762"/>
            <a:ext cx="9936454" cy="464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87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57" y="591953"/>
            <a:ext cx="10515600" cy="1068259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ea typeface="Cambria" panose="02040503050406030204" pitchFamily="18" charset="0"/>
              </a:rPr>
              <a:t>Assumptions underlying sample size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74A3008-BA9E-F820-5615-F5B19EFBE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8400"/>
              </p:ext>
            </p:extLst>
          </p:nvPr>
        </p:nvGraphicFramePr>
        <p:xfrm>
          <a:off x="794657" y="1864313"/>
          <a:ext cx="10484474" cy="295805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2293">
                  <a:extLst>
                    <a:ext uri="{9D8B030D-6E8A-4147-A177-3AD203B41FA5}">
                      <a16:colId xmlns:a16="http://schemas.microsoft.com/office/drawing/2014/main" val="167419800"/>
                    </a:ext>
                  </a:extLst>
                </a:gridCol>
                <a:gridCol w="1656080">
                  <a:extLst>
                    <a:ext uri="{9D8B030D-6E8A-4147-A177-3AD203B41FA5}">
                      <a16:colId xmlns:a16="http://schemas.microsoft.com/office/drawing/2014/main" val="1320730364"/>
                    </a:ext>
                  </a:extLst>
                </a:gridCol>
                <a:gridCol w="5726101">
                  <a:extLst>
                    <a:ext uri="{9D8B030D-6E8A-4147-A177-3AD203B41FA5}">
                      <a16:colId xmlns:a16="http://schemas.microsoft.com/office/drawing/2014/main" val="1119399988"/>
                    </a:ext>
                  </a:extLst>
                </a:gridCol>
              </a:tblGrid>
              <a:tr h="452409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j-lt"/>
                        </a:rPr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j-lt"/>
                        </a:rPr>
                        <a:t>Assumption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j-lt"/>
                        </a:rPr>
                        <a:t>Reality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4733034"/>
                  </a:ext>
                </a:extLst>
              </a:tr>
              <a:tr h="800415">
                <a:tc>
                  <a:txBody>
                    <a:bodyPr/>
                    <a:lstStyle/>
                    <a:p>
                      <a:r>
                        <a:rPr lang="en-GB" sz="2000" dirty="0"/>
                        <a:t>Number of participants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1668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1512</a:t>
                      </a:r>
                    </a:p>
                    <a:p>
                      <a:r>
                        <a:rPr lang="en-GB" sz="2000" dirty="0"/>
                        <a:t>DNA/MVA/CN54gp140 - half the planned size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191850"/>
                  </a:ext>
                </a:extLst>
              </a:tr>
              <a:tr h="800415">
                <a:tc>
                  <a:txBody>
                    <a:bodyPr/>
                    <a:lstStyle/>
                    <a:p>
                      <a:r>
                        <a:rPr lang="en-GB" sz="2000" dirty="0"/>
                        <a:t>Loss to follow-up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&gt;10% but offset by enrolling &gt;556 per group to DNA/AIDSVAX and matched placebo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709265"/>
                  </a:ext>
                </a:extLst>
              </a:tr>
              <a:tr h="452409">
                <a:tc>
                  <a:txBody>
                    <a:bodyPr/>
                    <a:lstStyle/>
                    <a:p>
                      <a:r>
                        <a:rPr lang="en-GB" sz="2000" dirty="0"/>
                        <a:t>Target efficacy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This was clearly ruled out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1089216"/>
                  </a:ext>
                </a:extLst>
              </a:tr>
              <a:tr h="452409">
                <a:tc>
                  <a:txBody>
                    <a:bodyPr/>
                    <a:lstStyle/>
                    <a:p>
                      <a:r>
                        <a:rPr lang="en-GB" sz="2000" dirty="0"/>
                        <a:t>HIV endpoints in placebo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</a:t>
                      </a:r>
                      <a:r>
                        <a:rPr lang="en-GB" sz="2000" baseline="30000" dirty="0"/>
                        <a:t>⇞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5 in total, 3 in the primary analysis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417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17AC14-B33A-A52F-0487-9F07FE8C170B}"/>
              </a:ext>
            </a:extLst>
          </p:cNvPr>
          <p:cNvSpPr txBox="1"/>
          <p:nvPr/>
        </p:nvSpPr>
        <p:spPr>
          <a:xfrm>
            <a:off x="794657" y="4910676"/>
            <a:ext cx="573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aseline="30000" dirty="0"/>
              <a:t>⇞</a:t>
            </a:r>
            <a:r>
              <a:rPr lang="en-GB" sz="2400" dirty="0"/>
              <a:t>Based on HIV incidence of 4 per 100pyr</a:t>
            </a:r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3983413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E71D-B3A4-49D6-C0F6-2A180F8D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Conclusion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9917-FDB0-E724-94E9-579C83ECE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531"/>
            <a:ext cx="10515600" cy="46028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vaccines evaluated in the trial did not reduce HIV infection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rgbClr val="212121"/>
                </a:solidFill>
              </a:rPr>
              <a:t>The e</a:t>
            </a:r>
            <a:r>
              <a:rPr lang="en-GB" sz="2400" b="0" i="0" u="none" strike="noStrike" dirty="0">
                <a:solidFill>
                  <a:srgbClr val="212121"/>
                </a:solidFill>
                <a:effectLst/>
              </a:rPr>
              <a:t>xtremely wide CIs around the HRs and the unexpectedly low placebo arm incidence mean we cannot draw a definitive conclusion about what it means to have more infections in the vaccine arm compared to placebo.</a:t>
            </a:r>
            <a:endParaRPr lang="en-GB" sz="2400" b="0" i="0" u="none" strike="noStrike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26B8A-78E6-F98F-EA3B-47140B5A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23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E71D-B3A4-49D6-C0F6-2A180F8D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9917-FDB0-E724-94E9-579C83ECE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9490"/>
            <a:ext cx="6477000" cy="43850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 dirty="0"/>
              <a:t>To share the results with the participants and communities who have been partners in the trial, and inform them which group they were in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 dirty="0"/>
              <a:t>We continue to offer follow-up HIV counselling and testing, promote PrEP and facilitate referral for care in the event of any infections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 dirty="0"/>
              <a:t>We are in discussion with other groups regarding further immunological analyses to understand  these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26B8A-78E6-F98F-EA3B-47140B5A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AA0CFD-7120-E863-E247-D788B0F322F4}"/>
              </a:ext>
            </a:extLst>
          </p:cNvPr>
          <p:cNvGrpSpPr/>
          <p:nvPr/>
        </p:nvGrpSpPr>
        <p:grpSpPr>
          <a:xfrm>
            <a:off x="7315199" y="1802440"/>
            <a:ext cx="4038601" cy="3660839"/>
            <a:chOff x="7315199" y="1802440"/>
            <a:chExt cx="4038601" cy="36608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F820DF2-1B90-41C4-4C84-458F1BBDF0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037" r="4283"/>
            <a:stretch/>
          </p:blipFill>
          <p:spPr>
            <a:xfrm>
              <a:off x="7315199" y="2200869"/>
              <a:ext cx="4038601" cy="326241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40A2A4-06AB-0F8C-437B-2E13A976C9B1}"/>
                </a:ext>
              </a:extLst>
            </p:cNvPr>
            <p:cNvSpPr txBox="1"/>
            <p:nvPr/>
          </p:nvSpPr>
          <p:spPr>
            <a:xfrm>
              <a:off x="8336331" y="1802440"/>
              <a:ext cx="18213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G" sz="2000" dirty="0"/>
                <a:t>Dissemination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790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D604C-1139-C47F-356A-F8B15F72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68" y="120770"/>
            <a:ext cx="11552664" cy="1325563"/>
          </a:xfrm>
        </p:spPr>
        <p:txBody>
          <a:bodyPr>
            <a:normAutofit/>
          </a:bodyPr>
          <a:lstStyle/>
          <a:p>
            <a:r>
              <a:rPr lang="en-GB" sz="4000" dirty="0"/>
              <a:t>Thank you to our participants</a:t>
            </a:r>
            <a:br>
              <a:rPr lang="en-GB" sz="4000" dirty="0"/>
            </a:br>
            <a:r>
              <a:rPr lang="en-GB" sz="4000" dirty="0"/>
              <a:t> and their communities</a:t>
            </a:r>
            <a:endParaRPr lang="en-UG" sz="4000" dirty="0"/>
          </a:p>
        </p:txBody>
      </p:sp>
      <p:pic>
        <p:nvPicPr>
          <p:cNvPr id="6" name="Content Placeholder 4" descr="A person standing in front of a fence&#10;&#10;Description automatically generated">
            <a:extLst>
              <a:ext uri="{FF2B5EF4-FFF2-40B4-BE49-F238E27FC236}">
                <a16:creationId xmlns:a16="http://schemas.microsoft.com/office/drawing/2014/main" id="{BED4B514-3C28-4117-B8D4-6E56AC78B044}"/>
              </a:ext>
            </a:extLst>
          </p:cNvPr>
          <p:cNvPicPr>
            <a:picLocks noGrp="1"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46" y="1664244"/>
            <a:ext cx="3185349" cy="2124635"/>
          </a:xfrm>
          <a:prstGeom prst="rect">
            <a:avLst/>
          </a:prstGeom>
        </p:spPr>
      </p:pic>
      <p:pic>
        <p:nvPicPr>
          <p:cNvPr id="8" name="Picture 7" descr="A person standing in front of a fence&#10;&#10;Description automatically generated">
            <a:extLst>
              <a:ext uri="{FF2B5EF4-FFF2-40B4-BE49-F238E27FC236}">
                <a16:creationId xmlns:a16="http://schemas.microsoft.com/office/drawing/2014/main" id="{E9D09850-F88A-4048-BBAA-E4ED935228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46" y="3788879"/>
            <a:ext cx="3186950" cy="2124634"/>
          </a:xfrm>
          <a:prstGeom prst="rect">
            <a:avLst/>
          </a:prstGeom>
        </p:spPr>
      </p:pic>
      <p:pic>
        <p:nvPicPr>
          <p:cNvPr id="9" name="Picture 8" descr="A person standing in front of a wall&#10;&#10;Description automatically generated">
            <a:extLst>
              <a:ext uri="{FF2B5EF4-FFF2-40B4-BE49-F238E27FC236}">
                <a16:creationId xmlns:a16="http://schemas.microsoft.com/office/drawing/2014/main" id="{732E3B76-94AB-4BE7-98A9-2DCED422304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8001" y="1664244"/>
            <a:ext cx="3185348" cy="2124634"/>
          </a:xfrm>
          <a:prstGeom prst="rect">
            <a:avLst/>
          </a:prstGeom>
        </p:spPr>
      </p:pic>
      <p:pic>
        <p:nvPicPr>
          <p:cNvPr id="10" name="Picture 9" descr="A person wearing a black shirt&#10;&#10;Description automatically generated">
            <a:extLst>
              <a:ext uri="{FF2B5EF4-FFF2-40B4-BE49-F238E27FC236}">
                <a16:creationId xmlns:a16="http://schemas.microsoft.com/office/drawing/2014/main" id="{B4DEFE2B-A5E0-428A-8CA0-D81FDAB312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784" y="1664789"/>
            <a:ext cx="2817701" cy="4224428"/>
          </a:xfrm>
          <a:prstGeom prst="rect">
            <a:avLst/>
          </a:prstGeom>
        </p:spPr>
      </p:pic>
      <p:pic>
        <p:nvPicPr>
          <p:cNvPr id="7" name="Picture 6" descr="A group of people riding on the back of a motorcycle&#10;&#10;Description automatically generated">
            <a:extLst>
              <a:ext uri="{FF2B5EF4-FFF2-40B4-BE49-F238E27FC236}">
                <a16:creationId xmlns:a16="http://schemas.microsoft.com/office/drawing/2014/main" id="{AB504AA0-330A-4B9F-9633-CED3381FB2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9485" y="1664243"/>
            <a:ext cx="2832847" cy="4224428"/>
          </a:xfrm>
          <a:prstGeom prst="rect">
            <a:avLst/>
          </a:prstGeom>
        </p:spPr>
      </p:pic>
      <p:pic>
        <p:nvPicPr>
          <p:cNvPr id="11" name="Picture 10" descr="A person in a red shirt&#10;&#10;Description automatically generated">
            <a:extLst>
              <a:ext uri="{FF2B5EF4-FFF2-40B4-BE49-F238E27FC236}">
                <a16:creationId xmlns:a16="http://schemas.microsoft.com/office/drawing/2014/main" id="{EB5428FF-EAB8-43A6-9C88-2F26D56C410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95" y="3788878"/>
            <a:ext cx="1416423" cy="2124634"/>
          </a:xfrm>
          <a:prstGeom prst="rect">
            <a:avLst/>
          </a:prstGeom>
        </p:spPr>
      </p:pic>
      <p:pic>
        <p:nvPicPr>
          <p:cNvPr id="12" name="Picture 11" descr="A person wearing a hat&#10;&#10;Description automatically generated">
            <a:extLst>
              <a:ext uri="{FF2B5EF4-FFF2-40B4-BE49-F238E27FC236}">
                <a16:creationId xmlns:a16="http://schemas.microsoft.com/office/drawing/2014/main" id="{CC5B2C3C-2EEC-4814-A75D-1E2D889D828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707" y="3764038"/>
            <a:ext cx="1432982" cy="21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68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A6D986-4A49-4648-80D1-31B3F59B6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393" y="1904025"/>
            <a:ext cx="1595540" cy="1364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CE4360-8BFA-4514-A505-52888891A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379" y="0"/>
            <a:ext cx="11491415" cy="894442"/>
          </a:xfrm>
        </p:spPr>
        <p:txBody>
          <a:bodyPr/>
          <a:lstStyle/>
          <a:p>
            <a:pPr algn="ctr"/>
            <a:r>
              <a:rPr lang="en-US" sz="4000" dirty="0"/>
              <a:t>Acknowledging our funders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229D9-D177-4E86-833B-C8E8B7607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61" y="1158648"/>
            <a:ext cx="6389507" cy="5063476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EDCTP for funding the Trial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CAVD program of the BMGF for funding the development and GMP manufacturing of DNA-HIV-PT123  (</a:t>
            </a:r>
            <a:r>
              <a:rPr lang="en-US" sz="1600" dirty="0" err="1"/>
              <a:t>Pervin</a:t>
            </a:r>
            <a:r>
              <a:rPr lang="en-US" sz="1600" dirty="0"/>
              <a:t> Anklesaria &amp; Nina Russell)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Wellcome Trust for funding the GMP manufacture of CN54gp140 and MPLA-L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MRC-UK for funding an additional lot of MPLA-L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USMHRP for the provision of the MVA-CMDR  (Merlin Robb)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HVTN/DAIDS, MRC, European Commission, EDCTP, IAVI and EVF for funding the previous phase I/II trials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MRC-UK for supplementary funding for the trial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German Federal Ministry of Education and Research for supplementary funding for the trial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Gilead for provision of </a:t>
            </a:r>
            <a:r>
              <a:rPr lang="en-US" sz="1600" dirty="0" err="1"/>
              <a:t>PrEP</a:t>
            </a:r>
            <a:r>
              <a:rPr lang="en-US" sz="1600" dirty="0"/>
              <a:t> and funding social science activities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MRC-South Africa for providing funds for the PBMC isolation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SVRI providing funds for vaccine management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USAID for funding trial monitoring and lab/immunology capacity strengthening 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SIDA for providing  funding support to MUHAS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GSID for provision of AIDSVAX B/E and QA activities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402FE-9033-478F-8568-5366A1EA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2146" y="638514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3EB7E-015E-4888-AA4C-B2B1B1017D7B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36871-CE50-4A5D-AF59-45E49F51C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084" y="990484"/>
            <a:ext cx="850507" cy="877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368D9D-3A93-4A07-A66C-1D8DB91F4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440" y="1013442"/>
            <a:ext cx="1145706" cy="7935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F0C85F-5B3D-43A8-A6D6-C442FBB4C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037" y="1117280"/>
            <a:ext cx="1320521" cy="582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F61D27-99E6-4750-B365-1D16B839D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3890" y="4310000"/>
            <a:ext cx="1159129" cy="6352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9BB135-A939-49E0-87AA-FB9F93D30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2733" y="2185321"/>
            <a:ext cx="1099498" cy="666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F5BBC4-BB8A-477F-A510-C772F323E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561" y="1083127"/>
            <a:ext cx="743776" cy="597460"/>
          </a:xfrm>
          <a:prstGeom prst="rect">
            <a:avLst/>
          </a:prstGeom>
        </p:spPr>
      </p:pic>
      <p:pic>
        <p:nvPicPr>
          <p:cNvPr id="2056" name="Picture 8" descr="Image result for HVTN logo">
            <a:extLst>
              <a:ext uri="{FF2B5EF4-FFF2-40B4-BE49-F238E27FC236}">
                <a16:creationId xmlns:a16="http://schemas.microsoft.com/office/drawing/2014/main" id="{66702149-12A3-4E8A-B9DE-9F2C741AC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580" y="4207392"/>
            <a:ext cx="1172917" cy="73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5192" y="3268211"/>
            <a:ext cx="877943" cy="8779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C94422-FDDB-4626-9CB2-F70487E521B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88" y="3280728"/>
            <a:ext cx="1323340" cy="7146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71CF6F-590A-4003-964B-D627F7C38C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9872" y="4268484"/>
            <a:ext cx="1483005" cy="5933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89AAA8-254F-4C11-A429-B776A436AD8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81251" y="2268054"/>
            <a:ext cx="1721252" cy="6256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8B29F5-812B-1B23-4544-5CC2BB2404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58891" y="5094078"/>
            <a:ext cx="1421459" cy="6501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2E8C008-FD63-E5A7-EE19-0FBB3F2A220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6356" y="5039976"/>
            <a:ext cx="1421459" cy="8234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55DC5CB-7DDB-63F1-6E70-A7B23EEABF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53163" y="5087982"/>
            <a:ext cx="1595540" cy="8864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BD3001-D243-ABA8-02C2-C9F9D2C71C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6604" y="5825798"/>
            <a:ext cx="2768742" cy="596931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C875DBE5-8F5B-1852-BBA6-C4EBA9DF1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821" y="3303809"/>
            <a:ext cx="2020680" cy="67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930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042" y="2842827"/>
            <a:ext cx="2009775" cy="819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-192360"/>
            <a:ext cx="12192000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  </a:t>
            </a:r>
          </a:p>
        </p:txBody>
      </p:sp>
      <p:sp>
        <p:nvSpPr>
          <p:cNvPr id="11" name="AutoShape 2" descr="Image result for LMU germany">
            <a:hlinkClick r:id="rId4" invalidUrl="https://www.google.co.uk/imgres?imgurl=http://2012.igem.org/wiki/images/8/85/LMU-Munich_logo.png&amp;imgrefurl=http://2012.igem.org/Team:LMU-Munich/Team&amp;docid=hUylogUOHEo4qM&amp;tbnid=SeG0T3gurOkoaM:&amp;vet=10ahUKEwi5s5GqiJPWAhWkDMAKHeqdDFMQMwgnKAEwAQ..i&amp;w=573&amp;h=272&amp;client=firefox-b&amp;bih=751&amp;biw=1250&amp;q=LMU germany&amp;ved=0ahUKEwi5s5GqiJPWAhWkDMAKHeqdDFMQMwgnKAEwAQ&amp;iact=mrc&amp;uact=8"/>
          </p:cNvPr>
          <p:cNvSpPr>
            <a:spLocks noChangeAspect="1" noChangeArrowheads="1"/>
          </p:cNvSpPr>
          <p:nvPr/>
        </p:nvSpPr>
        <p:spPr bwMode="auto">
          <a:xfrm>
            <a:off x="155575" y="-280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604" y="5432253"/>
            <a:ext cx="2302213" cy="1092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356" y="5102673"/>
            <a:ext cx="1690396" cy="15243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93" y="5310628"/>
            <a:ext cx="3057587" cy="827024"/>
          </a:xfrm>
          <a:prstGeom prst="rect">
            <a:avLst/>
          </a:prstGeom>
        </p:spPr>
      </p:pic>
      <p:sp>
        <p:nvSpPr>
          <p:cNvPr id="21" name="AutoShape 8" descr="Image result for instituto nacional de saude maputo">
            <a:hlinkClick r:id="rId8" invalidUrl="https://www.google.co.uk/imgres?imgurl=https://healthresearchweb.org/files/key_institutions/key_institutions_4900.jpg&amp;imgrefurl=https://healthresearchweb.org/en/mo%C3%A7ambique/institution_4900&amp;docid=7Nnu-EtE1Zad8M&amp;tbnid=vjXyyeCCYkrPNM:&amp;vet=10ahUKEwjFzbb7iJPWAhWLIMAKHY2zBiIQMwgmKAAwAA..i&amp;w=400&amp;h=257&amp;client=firefox-b&amp;bih=751&amp;biw=1250&amp;q=instituto nacional de saude maputo&amp;ved=0ahUKEwjFzbb7iJPWAhWLIMAKHY2zBiIQMwgmKAAwAA&amp;iact=mrc&amp;uact=8"/>
          </p:cNvPr>
          <p:cNvSpPr>
            <a:spLocks noChangeAspect="1" noChangeArrowheads="1"/>
          </p:cNvSpPr>
          <p:nvPr/>
        </p:nvSpPr>
        <p:spPr bwMode="auto">
          <a:xfrm>
            <a:off x="460375" y="2381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09" y="2278132"/>
            <a:ext cx="1928132" cy="1238825"/>
          </a:xfrm>
          <a:prstGeom prst="rect">
            <a:avLst/>
          </a:prstGeom>
        </p:spPr>
      </p:pic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57200" y="126340"/>
            <a:ext cx="1219200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10" invalidUrl="https://www.google.co.uk/imgres?imgurl=http://www.mrc.ac.za/funding/joint.jpg&amp;imgrefurl=http://www.mrc.ac.za/funding/samrcForte.htm&amp;docid=SQOsrRahTLu-tM&amp;tbnid=PSouiz0cDu8hUM:&amp;vet=10ahUKEwiiw6eKiZPWAhWUHsAKHWFdDVAQMwgvKAkwCQ..i&amp;w=624&amp;h=122&amp;client=firefox-b&amp;bih=751&amp;biw=1250&amp;q=MRC south africa&amp;ved=0ahUKEwiiw6eKiZPWAhWUHsAKHWFdDVAQMwgvKAkwCQ&amp;iact=mrc&amp;uact=8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AutoShape 12" descr="Image result for MRC south africa">
            <a:hlinkClick r:id="rId11" invalidUrl="https://www.google.co.uk/imgres?imgurl=http://www.mrc.ac.za/images/SAMRCnewLogo.png&amp;imgrefurl=http://www.mrc.ac.za/about/logo.htm&amp;docid=UvZhLVzduATWAM&amp;tbnid=udB9sf6cKXISjM:&amp;vet=10ahUKEwjlvfykiZPWAhUkAcAKHQ6fDvsQMwgpKAMwAw..i&amp;w=250&amp;h=135&amp;client=firefox-b&amp;bih=751&amp;biw=1250&amp;q=MRC south africa&amp;ved=0ahUKEwjlvfykiZPWAhUkAcAKHQ6fDvsQMwgpKAMwAw&amp;iact=mrc&amp;uact=8"/>
          </p:cNvPr>
          <p:cNvSpPr>
            <a:spLocks noChangeAspect="1" noChangeArrowheads="1"/>
          </p:cNvSpPr>
          <p:nvPr/>
        </p:nvSpPr>
        <p:spPr bwMode="auto">
          <a:xfrm>
            <a:off x="307975" y="-1285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986120"/>
            <a:ext cx="2029797" cy="109609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6191" y="3705587"/>
            <a:ext cx="1762125" cy="176212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604" y="1969638"/>
            <a:ext cx="1428750" cy="4191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2759" y="2733139"/>
            <a:ext cx="1047750" cy="847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47156" y="5750203"/>
            <a:ext cx="1746413" cy="774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042" y="4177476"/>
            <a:ext cx="1656713" cy="9251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4001AD1-70F7-974B-AC02-FE9319C43CC5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636" y="5332002"/>
            <a:ext cx="1193099" cy="1193099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EB3534-0B6E-4F7A-9C5C-1088D8E4A49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30" name="Picture 29" descr="A red and white sign&#10;&#10;Description automatically generated">
            <a:extLst>
              <a:ext uri="{FF2B5EF4-FFF2-40B4-BE49-F238E27FC236}">
                <a16:creationId xmlns:a16="http://schemas.microsoft.com/office/drawing/2014/main" id="{BB3CC8DD-8A33-44CB-B91C-7BFCF6B2780E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95" y="2971612"/>
            <a:ext cx="1668423" cy="9011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45058" y="1965546"/>
            <a:ext cx="3222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THANK YOU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800BB6-397D-4267-E000-F4566F3793D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4273" y="416376"/>
            <a:ext cx="5067630" cy="1142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279DAA-F9D3-B88E-E694-6658F4D09CB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31499" y="4086125"/>
            <a:ext cx="3048157" cy="7112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E48C6C5-6365-1CDE-5718-625B939B520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27752" y="1659526"/>
            <a:ext cx="1481456" cy="5974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9A9847-962C-C854-887A-6092C9D040F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96906" y="712096"/>
            <a:ext cx="1099498" cy="6668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0AE4CFB-9B24-C325-416C-88E2A6EFB53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84008" y="1659526"/>
            <a:ext cx="1595540" cy="13641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B75920-1B25-6764-AF15-42522F6BA6D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919849" y="3113757"/>
            <a:ext cx="850507" cy="87794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F159766-9F3C-2302-A628-765717CDAC3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379656" y="739588"/>
            <a:ext cx="1145706" cy="79350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A8B29CD-D7B9-BCFE-B580-6814BE2C6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992" y="1766745"/>
            <a:ext cx="2020680" cy="67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C367D3-2B28-27C3-4C0B-BF6D7487A6F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835639" y="936861"/>
            <a:ext cx="3222677" cy="3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16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015A-6ACA-BE1C-1AD9-5D2C28A9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0140"/>
            <a:ext cx="10515600" cy="1068259"/>
          </a:xfrm>
        </p:spPr>
        <p:txBody>
          <a:bodyPr/>
          <a:lstStyle/>
          <a:p>
            <a:r>
              <a:rPr lang="en-GB" dirty="0"/>
              <a:t>Back-up slides</a:t>
            </a:r>
            <a:endParaRPr lang="en-U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F6AF1-A68C-EC32-6864-FAC39DE1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64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2389E-B67F-F111-9106-F8D3D571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G" sz="3600" dirty="0"/>
              <a:t>Observed HIV incidence lower than expected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D89A3-2CB3-17EF-8CD2-BFE4D1E9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D53E0C-1D48-FD1A-1C3B-8E672DBCA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67"/>
          <a:stretch/>
        </p:blipFill>
        <p:spPr>
          <a:xfrm>
            <a:off x="751114" y="1414581"/>
            <a:ext cx="7489371" cy="49388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CF190D-CAC6-F2F0-39B6-9B4F7606CD13}"/>
              </a:ext>
            </a:extLst>
          </p:cNvPr>
          <p:cNvSpPr txBox="1"/>
          <p:nvPr/>
        </p:nvSpPr>
        <p:spPr>
          <a:xfrm>
            <a:off x="8240485" y="2240302"/>
            <a:ext cx="3113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G" sz="2000" dirty="0"/>
              <a:t>Registration cohort </a:t>
            </a:r>
          </a:p>
          <a:p>
            <a:r>
              <a:rPr lang="en-UG" sz="2000" dirty="0"/>
              <a:t>(2018 -2023) </a:t>
            </a:r>
          </a:p>
        </p:txBody>
      </p:sp>
    </p:spTree>
    <p:extLst>
      <p:ext uri="{BB962C8B-B14F-4D97-AF65-F5344CB8AC3E}">
        <p14:creationId xmlns:p14="http://schemas.microsoft.com/office/powerpoint/2010/main" val="3538454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Timing of seroconversions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61246" y="1828023"/>
          <a:ext cx="11805885" cy="3413046"/>
        </p:xfrm>
        <a:graphic>
          <a:graphicData uri="http://schemas.openxmlformats.org/drawingml/2006/table">
            <a:tbl>
              <a:tblPr/>
              <a:tblGrid>
                <a:gridCol w="437255">
                  <a:extLst>
                    <a:ext uri="{9D8B030D-6E8A-4147-A177-3AD203B41FA5}">
                      <a16:colId xmlns:a16="http://schemas.microsoft.com/office/drawing/2014/main" val="243424857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684075393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46582135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522958854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003624195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65297176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459421945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4284840555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04433184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84013916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417668198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248815538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024001684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64896788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967508375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663774047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931449438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32587036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52646271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56447496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4041702368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3331275019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078968340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241456933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838837045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1713483440"/>
                    </a:ext>
                  </a:extLst>
                </a:gridCol>
                <a:gridCol w="437255">
                  <a:extLst>
                    <a:ext uri="{9D8B030D-6E8A-4147-A177-3AD203B41FA5}">
                      <a16:colId xmlns:a16="http://schemas.microsoft.com/office/drawing/2014/main" val="2020169388"/>
                    </a:ext>
                  </a:extLst>
                </a:gridCol>
              </a:tblGrid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987942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492026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658747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67986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600718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16664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325747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414658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138617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Durban/Verulam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(9)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3700875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 es Salaam (4)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394284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Mbeya (11)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805579"/>
                  </a:ext>
                </a:extLst>
              </a:tr>
              <a:tr h="262542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Masaka</a:t>
                      </a: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(8)</a:t>
                      </a: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14" marR="12614" marT="12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38647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EB7E-015E-4888-AA4C-B2B1B1017D7B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1DBD5F-5FCC-FA67-2D75-AD4305C1A37E}"/>
              </a:ext>
            </a:extLst>
          </p:cNvPr>
          <p:cNvSpPr txBox="1"/>
          <p:nvPr/>
        </p:nvSpPr>
        <p:spPr>
          <a:xfrm>
            <a:off x="4260360" y="1828023"/>
            <a:ext cx="424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32 (31 female; 1 male)</a:t>
            </a:r>
          </a:p>
        </p:txBody>
      </p:sp>
    </p:spTree>
    <p:extLst>
      <p:ext uri="{BB962C8B-B14F-4D97-AF65-F5344CB8AC3E}">
        <p14:creationId xmlns:p14="http://schemas.microsoft.com/office/powerpoint/2010/main" val="210349764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pen Sans head &amp; body">
      <a:majorFont>
        <a:latin typeface="Open Sans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53742</TotalTime>
  <Words>2290</Words>
  <Application>Microsoft Office PowerPoint</Application>
  <PresentationFormat>Widescreen</PresentationFormat>
  <Paragraphs>630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Cambria</vt:lpstr>
      <vt:lpstr>Courier New</vt:lpstr>
      <vt:lpstr>Open Sans</vt:lpstr>
      <vt:lpstr>Open Sans Light</vt:lpstr>
      <vt:lpstr>Open Sans SemiBold</vt:lpstr>
      <vt:lpstr>Times New Roman</vt:lpstr>
      <vt:lpstr>Wingdings</vt:lpstr>
      <vt:lpstr>2_Office Theme</vt:lpstr>
      <vt:lpstr>Final vaccine efficacy results from PrEPVacc: A phase IIb HIV prophylactic vaccine trial of two active regimens each compared to placebo</vt:lpstr>
      <vt:lpstr>PowerPoint Presentation</vt:lpstr>
      <vt:lpstr>Background to the Trial</vt:lpstr>
      <vt:lpstr>PowerPoint Presentation</vt:lpstr>
      <vt:lpstr>PowerPoint Presentation</vt:lpstr>
      <vt:lpstr>Assumptions underlying sample size</vt:lpstr>
      <vt:lpstr>Challenges and key changes in the trial</vt:lpstr>
      <vt:lpstr>Vaccine trial consort flow diagram</vt:lpstr>
      <vt:lpstr>Baseline characteristics</vt:lpstr>
      <vt:lpstr>Socio-demographics</vt:lpstr>
      <vt:lpstr>Vaccine safety results</vt:lpstr>
      <vt:lpstr>Primary and secondary safety endpoints </vt:lpstr>
      <vt:lpstr>Vaccine efficacy results</vt:lpstr>
      <vt:lpstr>DNA-AIDSVAX primary efficacy analysis </vt:lpstr>
      <vt:lpstr>DNA-AIDSVAX secondary mITT analysis</vt:lpstr>
      <vt:lpstr>DNA-MVA-CN54 primary efficacy analysis</vt:lpstr>
      <vt:lpstr>DNA-MVA-CN54 secondary mITT analysis</vt:lpstr>
      <vt:lpstr>What could explain the results?</vt:lpstr>
      <vt:lpstr>Differences in potential exposure?</vt:lpstr>
      <vt:lpstr>Differences in PrEP adherence?</vt:lpstr>
      <vt:lpstr>Assumptions underlying sample size</vt:lpstr>
      <vt:lpstr>Conclusion</vt:lpstr>
      <vt:lpstr>Next steps</vt:lpstr>
      <vt:lpstr>Thank you to our participants  and their communities</vt:lpstr>
      <vt:lpstr>Acknowledging our funders</vt:lpstr>
      <vt:lpstr>PowerPoint Presentation</vt:lpstr>
      <vt:lpstr>Back-up slides</vt:lpstr>
      <vt:lpstr>Observed HIV incidence lower than expected</vt:lpstr>
      <vt:lpstr>Timing of seroconversions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Kingsley, Cherry I</dc:creator>
  <cp:lastModifiedBy>Preview 8 Rack 2</cp:lastModifiedBy>
  <cp:revision>413</cp:revision>
  <dcterms:created xsi:type="dcterms:W3CDTF">2023-05-31T12:53:10Z</dcterms:created>
  <dcterms:modified xsi:type="dcterms:W3CDTF">2024-07-23T08:36:35Z</dcterms:modified>
</cp:coreProperties>
</file>